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handoutMasterIdLst>
    <p:handoutMasterId r:id="rId3"/>
  </p:handoutMasterIdLst>
  <p:sldIdLst>
    <p:sldId id="256" r:id="rId2"/>
  </p:sldIdLst>
  <p:sldSz cx="51206400" cy="32918400"/>
  <p:notesSz cx="7010400" cy="9236075"/>
  <p:defaultTextStyle>
    <a:defPPr>
      <a:defRPr lang="en-US"/>
    </a:defPPr>
    <a:lvl1pPr algn="l" rtl="0" eaLnBrk="0" fontAlgn="base" hangingPunct="0">
      <a:spcBef>
        <a:spcPct val="0"/>
      </a:spcBef>
      <a:spcAft>
        <a:spcPct val="0"/>
      </a:spcAft>
      <a:defRPr sz="2000" kern="1200">
        <a:solidFill>
          <a:schemeClr val="tx1"/>
        </a:solidFill>
        <a:latin typeface="Times New Roman" pitchFamily="31" charset="0"/>
        <a:ea typeface="ＭＳ Ｐゴシック" pitchFamily="31" charset="-128"/>
        <a:cs typeface="+mn-cs"/>
      </a:defRPr>
    </a:lvl1pPr>
    <a:lvl2pPr marL="457200" algn="l" rtl="0" eaLnBrk="0" fontAlgn="base" hangingPunct="0">
      <a:spcBef>
        <a:spcPct val="0"/>
      </a:spcBef>
      <a:spcAft>
        <a:spcPct val="0"/>
      </a:spcAft>
      <a:defRPr sz="2000" kern="1200">
        <a:solidFill>
          <a:schemeClr val="tx1"/>
        </a:solidFill>
        <a:latin typeface="Times New Roman" pitchFamily="31" charset="0"/>
        <a:ea typeface="ＭＳ Ｐゴシック" pitchFamily="31" charset="-128"/>
        <a:cs typeface="+mn-cs"/>
      </a:defRPr>
    </a:lvl2pPr>
    <a:lvl3pPr marL="914400" algn="l" rtl="0" eaLnBrk="0" fontAlgn="base" hangingPunct="0">
      <a:spcBef>
        <a:spcPct val="0"/>
      </a:spcBef>
      <a:spcAft>
        <a:spcPct val="0"/>
      </a:spcAft>
      <a:defRPr sz="2000" kern="1200">
        <a:solidFill>
          <a:schemeClr val="tx1"/>
        </a:solidFill>
        <a:latin typeface="Times New Roman" pitchFamily="31" charset="0"/>
        <a:ea typeface="ＭＳ Ｐゴシック" pitchFamily="31" charset="-128"/>
        <a:cs typeface="+mn-cs"/>
      </a:defRPr>
    </a:lvl3pPr>
    <a:lvl4pPr marL="1371600" algn="l" rtl="0" eaLnBrk="0" fontAlgn="base" hangingPunct="0">
      <a:spcBef>
        <a:spcPct val="0"/>
      </a:spcBef>
      <a:spcAft>
        <a:spcPct val="0"/>
      </a:spcAft>
      <a:defRPr sz="2000" kern="1200">
        <a:solidFill>
          <a:schemeClr val="tx1"/>
        </a:solidFill>
        <a:latin typeface="Times New Roman" pitchFamily="31" charset="0"/>
        <a:ea typeface="ＭＳ Ｐゴシック" pitchFamily="31" charset="-128"/>
        <a:cs typeface="+mn-cs"/>
      </a:defRPr>
    </a:lvl4pPr>
    <a:lvl5pPr marL="1828800" algn="l" rtl="0" eaLnBrk="0" fontAlgn="base" hangingPunct="0">
      <a:spcBef>
        <a:spcPct val="0"/>
      </a:spcBef>
      <a:spcAft>
        <a:spcPct val="0"/>
      </a:spcAft>
      <a:defRPr sz="2000" kern="1200">
        <a:solidFill>
          <a:schemeClr val="tx1"/>
        </a:solidFill>
        <a:latin typeface="Times New Roman" pitchFamily="31" charset="0"/>
        <a:ea typeface="ＭＳ Ｐゴシック" pitchFamily="31" charset="-128"/>
        <a:cs typeface="+mn-cs"/>
      </a:defRPr>
    </a:lvl5pPr>
    <a:lvl6pPr marL="2286000" algn="l" defTabSz="914400" rtl="0" eaLnBrk="1" latinLnBrk="0" hangingPunct="1">
      <a:defRPr sz="2000" kern="1200">
        <a:solidFill>
          <a:schemeClr val="tx1"/>
        </a:solidFill>
        <a:latin typeface="Times New Roman" pitchFamily="31" charset="0"/>
        <a:ea typeface="ＭＳ Ｐゴシック" pitchFamily="31" charset="-128"/>
        <a:cs typeface="+mn-cs"/>
      </a:defRPr>
    </a:lvl6pPr>
    <a:lvl7pPr marL="2743200" algn="l" defTabSz="914400" rtl="0" eaLnBrk="1" latinLnBrk="0" hangingPunct="1">
      <a:defRPr sz="2000" kern="1200">
        <a:solidFill>
          <a:schemeClr val="tx1"/>
        </a:solidFill>
        <a:latin typeface="Times New Roman" pitchFamily="31" charset="0"/>
        <a:ea typeface="ＭＳ Ｐゴシック" pitchFamily="31" charset="-128"/>
        <a:cs typeface="+mn-cs"/>
      </a:defRPr>
    </a:lvl7pPr>
    <a:lvl8pPr marL="3200400" algn="l" defTabSz="914400" rtl="0" eaLnBrk="1" latinLnBrk="0" hangingPunct="1">
      <a:defRPr sz="2000" kern="1200">
        <a:solidFill>
          <a:schemeClr val="tx1"/>
        </a:solidFill>
        <a:latin typeface="Times New Roman" pitchFamily="31" charset="0"/>
        <a:ea typeface="ＭＳ Ｐゴシック" pitchFamily="31" charset="-128"/>
        <a:cs typeface="+mn-cs"/>
      </a:defRPr>
    </a:lvl8pPr>
    <a:lvl9pPr marL="3657600" algn="l" defTabSz="914400" rtl="0" eaLnBrk="1" latinLnBrk="0" hangingPunct="1">
      <a:defRPr sz="2000" kern="1200">
        <a:solidFill>
          <a:schemeClr val="tx1"/>
        </a:solidFill>
        <a:latin typeface="Times New Roman" pitchFamily="31" charset="0"/>
        <a:ea typeface="ＭＳ Ｐゴシック" pitchFamily="31" charset="-128"/>
        <a:cs typeface="+mn-cs"/>
      </a:defRPr>
    </a:lvl9pPr>
  </p:defaultTextStyle>
  <p:extLst>
    <p:ext uri="{EFAFB233-063F-42B5-8137-9DF3F51BA10A}">
      <p15:sldGuideLst xmlns:p15="http://schemas.microsoft.com/office/powerpoint/2012/main">
        <p15:guide id="1" orient="horz" pos="14976">
          <p15:clr>
            <a:srgbClr val="A4A3A4"/>
          </p15:clr>
        </p15:guide>
        <p15:guide id="2" pos="161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594"/>
    <a:srgbClr val="FFB81C"/>
    <a:srgbClr val="FEB71C"/>
    <a:srgbClr val="004F9F"/>
    <a:srgbClr val="090248"/>
    <a:srgbClr val="ECE604"/>
    <a:srgbClr val="FEF802"/>
    <a:srgbClr val="CCCC00"/>
    <a:srgbClr val="0000FF"/>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43"/>
    <p:restoredTop sz="94626"/>
  </p:normalViewPr>
  <p:slideViewPr>
    <p:cSldViewPr snapToObjects="1">
      <p:cViewPr varScale="1">
        <p:scale>
          <a:sx n="25" d="100"/>
          <a:sy n="25" d="100"/>
        </p:scale>
        <p:origin x="408" y="184"/>
      </p:cViewPr>
      <p:guideLst>
        <p:guide orient="horz" pos="14976"/>
        <p:guide pos="16128"/>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handoutMaster" Target="handoutMasters/handout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38475" cy="460375"/>
          </a:xfrm>
          <a:prstGeom prst="rect">
            <a:avLst/>
          </a:prstGeom>
          <a:noFill/>
          <a:ln w="9525">
            <a:noFill/>
            <a:miter lim="800000"/>
            <a:headEnd/>
            <a:tailEnd/>
          </a:ln>
          <a:effectLst/>
        </p:spPr>
        <p:txBody>
          <a:bodyPr vert="horz" wrap="square" lIns="92960" tIns="46481" rIns="92960" bIns="46481" numCol="1" anchor="t" anchorCtr="0" compatLnSpc="1">
            <a:prstTxWarp prst="textNoShape">
              <a:avLst/>
            </a:prstTxWarp>
          </a:bodyPr>
          <a:lstStyle>
            <a:lvl1pPr defTabSz="930275">
              <a:defRPr sz="1200">
                <a:ea typeface="+mn-ea"/>
              </a:defRPr>
            </a:lvl1pPr>
          </a:lstStyle>
          <a:p>
            <a:pPr>
              <a:defRPr/>
            </a:pPr>
            <a:endParaRPr lang="en-US"/>
          </a:p>
        </p:txBody>
      </p:sp>
      <p:sp>
        <p:nvSpPr>
          <p:cNvPr id="4099" name="Rectangle 3"/>
          <p:cNvSpPr>
            <a:spLocks noGrp="1" noChangeArrowheads="1"/>
          </p:cNvSpPr>
          <p:nvPr>
            <p:ph type="dt" sz="quarter" idx="1"/>
          </p:nvPr>
        </p:nvSpPr>
        <p:spPr bwMode="auto">
          <a:xfrm>
            <a:off x="3971925" y="0"/>
            <a:ext cx="3038475" cy="460375"/>
          </a:xfrm>
          <a:prstGeom prst="rect">
            <a:avLst/>
          </a:prstGeom>
          <a:noFill/>
          <a:ln w="9525">
            <a:noFill/>
            <a:miter lim="800000"/>
            <a:headEnd/>
            <a:tailEnd/>
          </a:ln>
          <a:effectLst/>
        </p:spPr>
        <p:txBody>
          <a:bodyPr vert="horz" wrap="square" lIns="92960" tIns="46481" rIns="92960" bIns="46481" numCol="1" anchor="t" anchorCtr="0" compatLnSpc="1">
            <a:prstTxWarp prst="textNoShape">
              <a:avLst/>
            </a:prstTxWarp>
          </a:bodyPr>
          <a:lstStyle>
            <a:lvl1pPr algn="r" defTabSz="930275">
              <a:defRPr sz="1200">
                <a:ea typeface="+mn-ea"/>
              </a:defRPr>
            </a:lvl1pPr>
          </a:lstStyle>
          <a:p>
            <a:pPr>
              <a:defRPr/>
            </a:pPr>
            <a:endParaRPr lang="en-US"/>
          </a:p>
        </p:txBody>
      </p:sp>
      <p:sp>
        <p:nvSpPr>
          <p:cNvPr id="4100" name="Rectangle 4"/>
          <p:cNvSpPr>
            <a:spLocks noGrp="1" noChangeArrowheads="1"/>
          </p:cNvSpPr>
          <p:nvPr>
            <p:ph type="ftr" sz="quarter" idx="2"/>
          </p:nvPr>
        </p:nvSpPr>
        <p:spPr bwMode="auto">
          <a:xfrm>
            <a:off x="0" y="8739188"/>
            <a:ext cx="3038475" cy="460375"/>
          </a:xfrm>
          <a:prstGeom prst="rect">
            <a:avLst/>
          </a:prstGeom>
          <a:noFill/>
          <a:ln w="9525">
            <a:noFill/>
            <a:miter lim="800000"/>
            <a:headEnd/>
            <a:tailEnd/>
          </a:ln>
          <a:effectLst/>
        </p:spPr>
        <p:txBody>
          <a:bodyPr vert="horz" wrap="square" lIns="92960" tIns="46481" rIns="92960" bIns="46481" numCol="1" anchor="b" anchorCtr="0" compatLnSpc="1">
            <a:prstTxWarp prst="textNoShape">
              <a:avLst/>
            </a:prstTxWarp>
          </a:bodyPr>
          <a:lstStyle>
            <a:lvl1pPr defTabSz="930275">
              <a:defRPr sz="1200">
                <a:ea typeface="+mn-ea"/>
              </a:defRPr>
            </a:lvl1pPr>
          </a:lstStyle>
          <a:p>
            <a:pPr>
              <a:defRPr/>
            </a:pPr>
            <a:endParaRPr lang="en-US"/>
          </a:p>
        </p:txBody>
      </p:sp>
      <p:sp>
        <p:nvSpPr>
          <p:cNvPr id="4101" name="Rectangle 5"/>
          <p:cNvSpPr>
            <a:spLocks noGrp="1" noChangeArrowheads="1"/>
          </p:cNvSpPr>
          <p:nvPr>
            <p:ph type="sldNum" sz="quarter" idx="3"/>
          </p:nvPr>
        </p:nvSpPr>
        <p:spPr bwMode="auto">
          <a:xfrm>
            <a:off x="3971925" y="8739188"/>
            <a:ext cx="3038475" cy="460375"/>
          </a:xfrm>
          <a:prstGeom prst="rect">
            <a:avLst/>
          </a:prstGeom>
          <a:noFill/>
          <a:ln w="9525">
            <a:noFill/>
            <a:miter lim="800000"/>
            <a:headEnd/>
            <a:tailEnd/>
          </a:ln>
          <a:effectLst/>
        </p:spPr>
        <p:txBody>
          <a:bodyPr vert="horz" wrap="square" lIns="92960" tIns="46481" rIns="92960" bIns="46481" numCol="1" anchor="b" anchorCtr="0" compatLnSpc="1">
            <a:prstTxWarp prst="textNoShape">
              <a:avLst/>
            </a:prstTxWarp>
          </a:bodyPr>
          <a:lstStyle>
            <a:lvl1pPr algn="r" defTabSz="930275">
              <a:defRPr sz="1200"/>
            </a:lvl1pPr>
          </a:lstStyle>
          <a:p>
            <a:fld id="{5BC9E501-E5E7-4E7F-9B9D-2587F38F0341}" type="slidenum">
              <a:rPr lang="en-US"/>
              <a:pPr/>
              <a:t>‹#›</a:t>
            </a:fld>
            <a:endParaRPr lang="en-US"/>
          </a:p>
        </p:txBody>
      </p:sp>
    </p:spTree>
    <p:extLst>
      <p:ext uri="{BB962C8B-B14F-4D97-AF65-F5344CB8AC3E}">
        <p14:creationId xmlns:p14="http://schemas.microsoft.com/office/powerpoint/2010/main" val="25524943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163" y="10226675"/>
            <a:ext cx="43526075" cy="7054850"/>
          </a:xfrm>
        </p:spPr>
        <p:txBody>
          <a:bodyPr/>
          <a:lstStyle/>
          <a:p>
            <a:r>
              <a:rPr lang="en-US"/>
              <a:t>Click to edit Master title style</a:t>
            </a:r>
          </a:p>
        </p:txBody>
      </p:sp>
      <p:sp>
        <p:nvSpPr>
          <p:cNvPr id="3" name="Subtitle 2"/>
          <p:cNvSpPr>
            <a:spLocks noGrp="1"/>
          </p:cNvSpPr>
          <p:nvPr>
            <p:ph type="subTitle" idx="1"/>
          </p:nvPr>
        </p:nvSpPr>
        <p:spPr>
          <a:xfrm>
            <a:off x="7680325" y="18653125"/>
            <a:ext cx="35845750" cy="84137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72A0BA9A-75A6-41E5-BF3B-E5841447FB3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3139D9F9-EB7D-4D4F-9C90-8A4FBFD3038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485513" y="2927350"/>
            <a:ext cx="10880725" cy="263334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40163" y="2927350"/>
            <a:ext cx="32492950" cy="26333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833BDF9B-DA14-44D0-9B87-1320EEE31ED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F019D9F7-0D51-4457-8B22-309FE72404D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0" y="21153438"/>
            <a:ext cx="43526075" cy="653732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4044950" y="13952538"/>
            <a:ext cx="43526075" cy="72009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C88D8253-BCEB-46DD-B8C4-83ADE1D9D5C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40163" y="9509125"/>
            <a:ext cx="21686837" cy="19751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5679400" y="9509125"/>
            <a:ext cx="21686838" cy="197516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D28E722B-C25A-4FA1-B095-83230D69434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317625"/>
            <a:ext cx="46085125"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560638" y="7369175"/>
            <a:ext cx="22625050"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60638" y="10439400"/>
            <a:ext cx="22625050"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6012775" y="7369175"/>
            <a:ext cx="22632988" cy="3070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6012775" y="10439400"/>
            <a:ext cx="22632988" cy="189658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F134FD32-9F05-4B18-8060-FC006B28563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16D2ACC5-1FFF-427C-BC27-88E4AC1C9F9C}"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5D86A2A4-8C9C-411D-BE0C-34621895F8D4}"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311275"/>
            <a:ext cx="16846550" cy="557688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0019963" y="1311275"/>
            <a:ext cx="28625800" cy="2809398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560638" y="6888163"/>
            <a:ext cx="16846550" cy="225171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92BAA1EA-AF32-4532-B2BE-63E06213376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175" y="23042563"/>
            <a:ext cx="30724475" cy="272097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0036175" y="2941638"/>
            <a:ext cx="30724475" cy="197500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0036175" y="25763538"/>
            <a:ext cx="30724475" cy="3862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DE90E2F0-692F-4578-A351-9F1933820EB5}"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40163" y="2927350"/>
            <a:ext cx="43526075" cy="5486400"/>
          </a:xfrm>
          <a:prstGeom prst="rect">
            <a:avLst/>
          </a:prstGeom>
          <a:noFill/>
          <a:ln w="9525">
            <a:noFill/>
            <a:miter lim="800000"/>
            <a:headEnd/>
            <a:tailEnd/>
          </a:ln>
        </p:spPr>
        <p:txBody>
          <a:bodyPr vert="horz" wrap="square" lIns="480601" tIns="240299" rIns="480601" bIns="240299"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3840163" y="9509125"/>
            <a:ext cx="43526075" cy="19751675"/>
          </a:xfrm>
          <a:prstGeom prst="rect">
            <a:avLst/>
          </a:prstGeom>
          <a:noFill/>
          <a:ln w="9525">
            <a:noFill/>
            <a:miter lim="800000"/>
            <a:headEnd/>
            <a:tailEnd/>
          </a:ln>
        </p:spPr>
        <p:txBody>
          <a:bodyPr vert="horz" wrap="square" lIns="480601" tIns="240299" rIns="480601" bIns="240299"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3840163" y="29991050"/>
            <a:ext cx="10668000" cy="2197100"/>
          </a:xfrm>
          <a:prstGeom prst="rect">
            <a:avLst/>
          </a:prstGeom>
          <a:noFill/>
          <a:ln w="9525">
            <a:noFill/>
            <a:miter lim="800000"/>
            <a:headEnd/>
            <a:tailEnd/>
          </a:ln>
          <a:effectLst/>
        </p:spPr>
        <p:txBody>
          <a:bodyPr vert="horz" wrap="square" lIns="480601" tIns="240299" rIns="480601" bIns="240299" numCol="1" anchor="t" anchorCtr="0" compatLnSpc="1">
            <a:prstTxWarp prst="textNoShape">
              <a:avLst/>
            </a:prstTxWarp>
          </a:bodyPr>
          <a:lstStyle>
            <a:lvl1pPr>
              <a:defRPr sz="7500"/>
            </a:lvl1pPr>
          </a:lstStyle>
          <a:p>
            <a:endParaRPr lang="en-US"/>
          </a:p>
        </p:txBody>
      </p:sp>
      <p:sp>
        <p:nvSpPr>
          <p:cNvPr id="1029" name="Rectangle 5"/>
          <p:cNvSpPr>
            <a:spLocks noGrp="1" noChangeArrowheads="1"/>
          </p:cNvSpPr>
          <p:nvPr>
            <p:ph type="ftr" sz="quarter" idx="3"/>
          </p:nvPr>
        </p:nvSpPr>
        <p:spPr bwMode="auto">
          <a:xfrm>
            <a:off x="17495838" y="29991050"/>
            <a:ext cx="16214725" cy="2197100"/>
          </a:xfrm>
          <a:prstGeom prst="rect">
            <a:avLst/>
          </a:prstGeom>
          <a:noFill/>
          <a:ln w="9525">
            <a:noFill/>
            <a:miter lim="800000"/>
            <a:headEnd/>
            <a:tailEnd/>
          </a:ln>
          <a:effectLst/>
        </p:spPr>
        <p:txBody>
          <a:bodyPr vert="horz" wrap="square" lIns="480601" tIns="240299" rIns="480601" bIns="240299" numCol="1" anchor="t" anchorCtr="0" compatLnSpc="1">
            <a:prstTxWarp prst="textNoShape">
              <a:avLst/>
            </a:prstTxWarp>
          </a:bodyPr>
          <a:lstStyle>
            <a:lvl1pPr algn="ctr">
              <a:defRPr sz="7500"/>
            </a:lvl1pPr>
          </a:lstStyle>
          <a:p>
            <a:endParaRPr lang="en-US"/>
          </a:p>
        </p:txBody>
      </p:sp>
      <p:sp>
        <p:nvSpPr>
          <p:cNvPr id="1030" name="Rectangle 6"/>
          <p:cNvSpPr>
            <a:spLocks noGrp="1" noChangeArrowheads="1"/>
          </p:cNvSpPr>
          <p:nvPr>
            <p:ph type="sldNum" sz="quarter" idx="4"/>
          </p:nvPr>
        </p:nvSpPr>
        <p:spPr bwMode="auto">
          <a:xfrm>
            <a:off x="36698238" y="29991050"/>
            <a:ext cx="10668000" cy="2197100"/>
          </a:xfrm>
          <a:prstGeom prst="rect">
            <a:avLst/>
          </a:prstGeom>
          <a:noFill/>
          <a:ln w="9525">
            <a:noFill/>
            <a:miter lim="800000"/>
            <a:headEnd/>
            <a:tailEnd/>
          </a:ln>
          <a:effectLst/>
        </p:spPr>
        <p:txBody>
          <a:bodyPr vert="horz" wrap="square" lIns="480601" tIns="240299" rIns="480601" bIns="240299" numCol="1" anchor="t" anchorCtr="0" compatLnSpc="1">
            <a:prstTxWarp prst="textNoShape">
              <a:avLst/>
            </a:prstTxWarp>
          </a:bodyPr>
          <a:lstStyle>
            <a:lvl1pPr algn="r">
              <a:defRPr sz="7500"/>
            </a:lvl1pPr>
          </a:lstStyle>
          <a:p>
            <a:fld id="{9E998009-8F85-4694-B8CB-5F8445542D45}"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803775" rtl="0" eaLnBrk="0" fontAlgn="base" hangingPunct="0">
        <a:spcBef>
          <a:spcPct val="0"/>
        </a:spcBef>
        <a:spcAft>
          <a:spcPct val="0"/>
        </a:spcAft>
        <a:defRPr sz="23000">
          <a:solidFill>
            <a:schemeClr val="tx2"/>
          </a:solidFill>
          <a:latin typeface="+mj-lt"/>
          <a:ea typeface="ＭＳ Ｐゴシック" pitchFamily="31" charset="-128"/>
          <a:cs typeface="+mj-cs"/>
        </a:defRPr>
      </a:lvl1pPr>
      <a:lvl2pPr algn="ctr" defTabSz="4803775" rtl="0" eaLnBrk="0" fontAlgn="base" hangingPunct="0">
        <a:spcBef>
          <a:spcPct val="0"/>
        </a:spcBef>
        <a:spcAft>
          <a:spcPct val="0"/>
        </a:spcAft>
        <a:defRPr sz="23000">
          <a:solidFill>
            <a:schemeClr val="tx2"/>
          </a:solidFill>
          <a:latin typeface="Times New Roman" pitchFamily="31" charset="0"/>
          <a:ea typeface="ＭＳ Ｐゴシック" pitchFamily="31" charset="-128"/>
        </a:defRPr>
      </a:lvl2pPr>
      <a:lvl3pPr algn="ctr" defTabSz="4803775" rtl="0" eaLnBrk="0" fontAlgn="base" hangingPunct="0">
        <a:spcBef>
          <a:spcPct val="0"/>
        </a:spcBef>
        <a:spcAft>
          <a:spcPct val="0"/>
        </a:spcAft>
        <a:defRPr sz="23000">
          <a:solidFill>
            <a:schemeClr val="tx2"/>
          </a:solidFill>
          <a:latin typeface="Times New Roman" pitchFamily="31" charset="0"/>
          <a:ea typeface="ＭＳ Ｐゴシック" pitchFamily="31" charset="-128"/>
        </a:defRPr>
      </a:lvl3pPr>
      <a:lvl4pPr algn="ctr" defTabSz="4803775" rtl="0" eaLnBrk="0" fontAlgn="base" hangingPunct="0">
        <a:spcBef>
          <a:spcPct val="0"/>
        </a:spcBef>
        <a:spcAft>
          <a:spcPct val="0"/>
        </a:spcAft>
        <a:defRPr sz="23000">
          <a:solidFill>
            <a:schemeClr val="tx2"/>
          </a:solidFill>
          <a:latin typeface="Times New Roman" pitchFamily="31" charset="0"/>
          <a:ea typeface="ＭＳ Ｐゴシック" pitchFamily="31" charset="-128"/>
        </a:defRPr>
      </a:lvl4pPr>
      <a:lvl5pPr algn="ctr" defTabSz="4803775" rtl="0" eaLnBrk="0" fontAlgn="base" hangingPunct="0">
        <a:spcBef>
          <a:spcPct val="0"/>
        </a:spcBef>
        <a:spcAft>
          <a:spcPct val="0"/>
        </a:spcAft>
        <a:defRPr sz="23000">
          <a:solidFill>
            <a:schemeClr val="tx2"/>
          </a:solidFill>
          <a:latin typeface="Times New Roman" pitchFamily="31" charset="0"/>
          <a:ea typeface="ＭＳ Ｐゴシック" pitchFamily="31" charset="-128"/>
        </a:defRPr>
      </a:lvl5pPr>
      <a:lvl6pPr marL="457200" algn="ctr" defTabSz="4803775" rtl="0" eaLnBrk="0" fontAlgn="base" hangingPunct="0">
        <a:spcBef>
          <a:spcPct val="0"/>
        </a:spcBef>
        <a:spcAft>
          <a:spcPct val="0"/>
        </a:spcAft>
        <a:defRPr sz="23000">
          <a:solidFill>
            <a:schemeClr val="tx2"/>
          </a:solidFill>
          <a:latin typeface="Times New Roman" pitchFamily="31" charset="0"/>
        </a:defRPr>
      </a:lvl6pPr>
      <a:lvl7pPr marL="914400" algn="ctr" defTabSz="4803775" rtl="0" eaLnBrk="0" fontAlgn="base" hangingPunct="0">
        <a:spcBef>
          <a:spcPct val="0"/>
        </a:spcBef>
        <a:spcAft>
          <a:spcPct val="0"/>
        </a:spcAft>
        <a:defRPr sz="23000">
          <a:solidFill>
            <a:schemeClr val="tx2"/>
          </a:solidFill>
          <a:latin typeface="Times New Roman" pitchFamily="31" charset="0"/>
        </a:defRPr>
      </a:lvl7pPr>
      <a:lvl8pPr marL="1371600" algn="ctr" defTabSz="4803775" rtl="0" eaLnBrk="0" fontAlgn="base" hangingPunct="0">
        <a:spcBef>
          <a:spcPct val="0"/>
        </a:spcBef>
        <a:spcAft>
          <a:spcPct val="0"/>
        </a:spcAft>
        <a:defRPr sz="23000">
          <a:solidFill>
            <a:schemeClr val="tx2"/>
          </a:solidFill>
          <a:latin typeface="Times New Roman" pitchFamily="31" charset="0"/>
        </a:defRPr>
      </a:lvl8pPr>
      <a:lvl9pPr marL="1828800" algn="ctr" defTabSz="4803775" rtl="0" eaLnBrk="0" fontAlgn="base" hangingPunct="0">
        <a:spcBef>
          <a:spcPct val="0"/>
        </a:spcBef>
        <a:spcAft>
          <a:spcPct val="0"/>
        </a:spcAft>
        <a:defRPr sz="23000">
          <a:solidFill>
            <a:schemeClr val="tx2"/>
          </a:solidFill>
          <a:latin typeface="Times New Roman" pitchFamily="31" charset="0"/>
        </a:defRPr>
      </a:lvl9pPr>
    </p:titleStyle>
    <p:bodyStyle>
      <a:lvl1pPr marL="1801813" indent="-1801813" algn="l" defTabSz="4803775" rtl="0" eaLnBrk="0" fontAlgn="base" hangingPunct="0">
        <a:spcBef>
          <a:spcPct val="20000"/>
        </a:spcBef>
        <a:spcAft>
          <a:spcPct val="0"/>
        </a:spcAft>
        <a:buChar char="•"/>
        <a:defRPr sz="16900">
          <a:solidFill>
            <a:schemeClr val="tx1"/>
          </a:solidFill>
          <a:latin typeface="+mn-lt"/>
          <a:ea typeface="ＭＳ Ｐゴシック" pitchFamily="31" charset="-128"/>
          <a:cs typeface="+mn-cs"/>
        </a:defRPr>
      </a:lvl1pPr>
      <a:lvl2pPr marL="3906838" indent="-1503363" algn="l" defTabSz="4803775" rtl="0" eaLnBrk="0" fontAlgn="base" hangingPunct="0">
        <a:spcBef>
          <a:spcPct val="20000"/>
        </a:spcBef>
        <a:spcAft>
          <a:spcPct val="0"/>
        </a:spcAft>
        <a:buChar char="–"/>
        <a:defRPr sz="14800">
          <a:solidFill>
            <a:schemeClr val="tx1"/>
          </a:solidFill>
          <a:latin typeface="+mn-lt"/>
          <a:ea typeface="ＭＳ Ｐゴシック" pitchFamily="31" charset="-128"/>
        </a:defRPr>
      </a:lvl2pPr>
      <a:lvl3pPr marL="6008688" indent="-1204913" algn="l" defTabSz="4803775" rtl="0" eaLnBrk="0" fontAlgn="base" hangingPunct="0">
        <a:spcBef>
          <a:spcPct val="20000"/>
        </a:spcBef>
        <a:spcAft>
          <a:spcPct val="0"/>
        </a:spcAft>
        <a:buChar char="•"/>
        <a:defRPr sz="12600">
          <a:solidFill>
            <a:schemeClr val="tx1"/>
          </a:solidFill>
          <a:latin typeface="+mn-lt"/>
          <a:ea typeface="ＭＳ Ｐゴシック" pitchFamily="31" charset="-128"/>
        </a:defRPr>
      </a:lvl3pPr>
      <a:lvl4pPr marL="8408988" indent="-1201738" algn="l" defTabSz="4803775" rtl="0" eaLnBrk="0" fontAlgn="base" hangingPunct="0">
        <a:spcBef>
          <a:spcPct val="20000"/>
        </a:spcBef>
        <a:spcAft>
          <a:spcPct val="0"/>
        </a:spcAft>
        <a:buChar char="–"/>
        <a:defRPr sz="10500">
          <a:solidFill>
            <a:schemeClr val="tx1"/>
          </a:solidFill>
          <a:latin typeface="+mn-lt"/>
          <a:ea typeface="ＭＳ Ｐゴシック" pitchFamily="31" charset="-128"/>
        </a:defRPr>
      </a:lvl4pPr>
      <a:lvl5pPr marL="10814050" indent="-1201738" algn="l" defTabSz="4803775" rtl="0" eaLnBrk="0" fontAlgn="base" hangingPunct="0">
        <a:spcBef>
          <a:spcPct val="20000"/>
        </a:spcBef>
        <a:spcAft>
          <a:spcPct val="0"/>
        </a:spcAft>
        <a:buChar char="»"/>
        <a:defRPr sz="10500">
          <a:solidFill>
            <a:schemeClr val="tx1"/>
          </a:solidFill>
          <a:latin typeface="+mn-lt"/>
          <a:ea typeface="ＭＳ Ｐゴシック" pitchFamily="31" charset="-128"/>
        </a:defRPr>
      </a:lvl5pPr>
      <a:lvl6pPr marL="11271250" indent="-1201738" algn="l" defTabSz="4803775" rtl="0" eaLnBrk="0" fontAlgn="base" hangingPunct="0">
        <a:spcBef>
          <a:spcPct val="20000"/>
        </a:spcBef>
        <a:spcAft>
          <a:spcPct val="0"/>
        </a:spcAft>
        <a:buChar char="»"/>
        <a:defRPr sz="10500">
          <a:solidFill>
            <a:schemeClr val="tx1"/>
          </a:solidFill>
          <a:latin typeface="+mn-lt"/>
          <a:ea typeface="ＭＳ Ｐゴシック" pitchFamily="31" charset="-128"/>
        </a:defRPr>
      </a:lvl6pPr>
      <a:lvl7pPr marL="11728450" indent="-1201738" algn="l" defTabSz="4803775" rtl="0" eaLnBrk="0" fontAlgn="base" hangingPunct="0">
        <a:spcBef>
          <a:spcPct val="20000"/>
        </a:spcBef>
        <a:spcAft>
          <a:spcPct val="0"/>
        </a:spcAft>
        <a:buChar char="»"/>
        <a:defRPr sz="10500">
          <a:solidFill>
            <a:schemeClr val="tx1"/>
          </a:solidFill>
          <a:latin typeface="+mn-lt"/>
          <a:ea typeface="ＭＳ Ｐゴシック" pitchFamily="31" charset="-128"/>
        </a:defRPr>
      </a:lvl7pPr>
      <a:lvl8pPr marL="12185650" indent="-1201738" algn="l" defTabSz="4803775" rtl="0" eaLnBrk="0" fontAlgn="base" hangingPunct="0">
        <a:spcBef>
          <a:spcPct val="20000"/>
        </a:spcBef>
        <a:spcAft>
          <a:spcPct val="0"/>
        </a:spcAft>
        <a:buChar char="»"/>
        <a:defRPr sz="10500">
          <a:solidFill>
            <a:schemeClr val="tx1"/>
          </a:solidFill>
          <a:latin typeface="+mn-lt"/>
          <a:ea typeface="ＭＳ Ｐゴシック" pitchFamily="31" charset="-128"/>
        </a:defRPr>
      </a:lvl8pPr>
      <a:lvl9pPr marL="12642850" indent="-1201738" algn="l" defTabSz="4803775" rtl="0" eaLnBrk="0" fontAlgn="base" hangingPunct="0">
        <a:spcBef>
          <a:spcPct val="20000"/>
        </a:spcBef>
        <a:spcAft>
          <a:spcPct val="0"/>
        </a:spcAft>
        <a:buChar char="»"/>
        <a:defRPr sz="10500">
          <a:solidFill>
            <a:schemeClr val="tx1"/>
          </a:solidFill>
          <a:latin typeface="+mn-lt"/>
          <a:ea typeface="ＭＳ Ｐゴシック" pitchFamily="31"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sopposterprint@pitt.edu"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14338" name="Text Box 249"/>
          <p:cNvSpPr txBox="1">
            <a:spLocks noChangeArrowheads="1"/>
          </p:cNvSpPr>
          <p:nvPr/>
        </p:nvSpPr>
        <p:spPr bwMode="auto">
          <a:xfrm>
            <a:off x="38538150" y="31813500"/>
            <a:ext cx="7715250" cy="876300"/>
          </a:xfrm>
          <a:prstGeom prst="rect">
            <a:avLst/>
          </a:prstGeom>
          <a:noFill/>
          <a:ln w="9525">
            <a:noFill/>
            <a:miter lim="800000"/>
            <a:headEnd/>
            <a:tailEnd/>
          </a:ln>
        </p:spPr>
        <p:txBody>
          <a:bodyPr wrap="none" lIns="175254" tIns="87627" rIns="175254" bIns="87627">
            <a:spAutoFit/>
          </a:bodyPr>
          <a:lstStyle/>
          <a:p>
            <a:pPr defTabSz="1752600"/>
            <a:r>
              <a:rPr lang="en-US" sz="4600" i="1" dirty="0">
                <a:latin typeface="Cambria" panose="02040503050406030204" pitchFamily="18" charset="0"/>
              </a:rPr>
              <a:t>Supported by UPPA and CRRP</a:t>
            </a:r>
          </a:p>
        </p:txBody>
      </p:sp>
      <p:sp>
        <p:nvSpPr>
          <p:cNvPr id="14339" name="Text Box 357"/>
          <p:cNvSpPr txBox="1">
            <a:spLocks noChangeArrowheads="1"/>
          </p:cNvSpPr>
          <p:nvPr/>
        </p:nvSpPr>
        <p:spPr bwMode="auto">
          <a:xfrm>
            <a:off x="1047750" y="1188738"/>
            <a:ext cx="48863250" cy="3749675"/>
          </a:xfrm>
          <a:prstGeom prst="rect">
            <a:avLst/>
          </a:prstGeom>
          <a:solidFill>
            <a:srgbClr val="003594"/>
          </a:solidFill>
          <a:ln w="9525">
            <a:noFill/>
            <a:miter lim="800000"/>
            <a:headEnd/>
            <a:tailEnd/>
          </a:ln>
        </p:spPr>
        <p:txBody>
          <a:bodyPr wrap="square">
            <a:spAutoFit/>
          </a:bodyPr>
          <a:lstStyle/>
          <a:p>
            <a:pPr algn="ctr"/>
            <a:r>
              <a:rPr lang="en-US" sz="10000" b="1" dirty="0">
                <a:solidFill>
                  <a:srgbClr val="FFB81C"/>
                </a:solidFill>
                <a:latin typeface="Cambria" panose="02040503050406030204" pitchFamily="18" charset="0"/>
              </a:rPr>
              <a:t>POSTER TEMPLATE</a:t>
            </a:r>
            <a:r>
              <a:rPr lang="en-US" sz="6100" dirty="0">
                <a:solidFill>
                  <a:srgbClr val="FFB81C"/>
                </a:solidFill>
              </a:rPr>
              <a:t>	</a:t>
            </a:r>
          </a:p>
          <a:p>
            <a:pPr algn="ctr"/>
            <a:r>
              <a:rPr lang="en-US" sz="5800" dirty="0">
                <a:solidFill>
                  <a:schemeClr val="bg1"/>
                </a:solidFill>
                <a:latin typeface="Cambria" panose="02040503050406030204" pitchFamily="18" charset="0"/>
              </a:rPr>
              <a:t>R.B. GIBBS</a:t>
            </a:r>
          </a:p>
          <a:p>
            <a:pPr algn="ctr"/>
            <a:r>
              <a:rPr lang="en-US" sz="5800" dirty="0">
                <a:solidFill>
                  <a:schemeClr val="bg1"/>
                </a:solidFill>
                <a:latin typeface="Cambria" panose="02040503050406030204" pitchFamily="18" charset="0"/>
                <a:sym typeface="Monotype Sorts" pitchFamily="31" charset="2"/>
              </a:rPr>
              <a:t>University of Pittsburgh School of Pharmacy, Pittsburgh, PA  15261</a:t>
            </a:r>
            <a:endParaRPr lang="en-US" sz="5400" dirty="0">
              <a:solidFill>
                <a:schemeClr val="bg1"/>
              </a:solidFill>
              <a:latin typeface="Cambria" panose="02040503050406030204" pitchFamily="18" charset="0"/>
              <a:sym typeface="Monotype Sorts" pitchFamily="31" charset="2"/>
            </a:endParaRPr>
          </a:p>
          <a:p>
            <a:pPr algn="ctr"/>
            <a:endParaRPr lang="en-US" sz="2400" dirty="0">
              <a:solidFill>
                <a:srgbClr val="FFFF00"/>
              </a:solidFill>
              <a:latin typeface="Times" pitchFamily="31" charset="0"/>
            </a:endParaRPr>
          </a:p>
        </p:txBody>
      </p:sp>
      <p:grpSp>
        <p:nvGrpSpPr>
          <p:cNvPr id="14340" name="Group 382"/>
          <p:cNvGrpSpPr>
            <a:grpSpLocks/>
          </p:cNvGrpSpPr>
          <p:nvPr/>
        </p:nvGrpSpPr>
        <p:grpSpPr bwMode="auto">
          <a:xfrm>
            <a:off x="18116550" y="19812000"/>
            <a:ext cx="15622588" cy="11963400"/>
            <a:chOff x="11376" y="12672"/>
            <a:chExt cx="9648" cy="7536"/>
          </a:xfrm>
        </p:grpSpPr>
        <p:sp>
          <p:nvSpPr>
            <p:cNvPr id="14520" name="Rectangle 266"/>
            <p:cNvSpPr>
              <a:spLocks noChangeArrowheads="1"/>
            </p:cNvSpPr>
            <p:nvPr/>
          </p:nvSpPr>
          <p:spPr bwMode="auto">
            <a:xfrm>
              <a:off x="11376" y="12672"/>
              <a:ext cx="9648" cy="7536"/>
            </a:xfrm>
            <a:prstGeom prst="rect">
              <a:avLst/>
            </a:prstGeom>
            <a:noFill/>
            <a:ln w="28575">
              <a:solidFill>
                <a:schemeClr val="tx1"/>
              </a:solidFill>
              <a:miter lim="800000"/>
              <a:headEnd/>
              <a:tailEnd/>
            </a:ln>
          </p:spPr>
          <p:txBody>
            <a:bodyPr wrap="none" lIns="175254" tIns="87627" rIns="175254" bIns="87627" anchor="ctr"/>
            <a:lstStyle/>
            <a:p>
              <a:pPr algn="ctr" defTabSz="1752600"/>
              <a:endParaRPr lang="en-US" sz="3800"/>
            </a:p>
          </p:txBody>
        </p:sp>
        <p:sp>
          <p:nvSpPr>
            <p:cNvPr id="14521" name="Text Box 370"/>
            <p:cNvSpPr txBox="1">
              <a:spLocks noChangeArrowheads="1"/>
            </p:cNvSpPr>
            <p:nvPr/>
          </p:nvSpPr>
          <p:spPr bwMode="auto">
            <a:xfrm>
              <a:off x="11808" y="12864"/>
              <a:ext cx="8880" cy="7038"/>
            </a:xfrm>
            <a:prstGeom prst="rect">
              <a:avLst/>
            </a:prstGeom>
            <a:noFill/>
            <a:ln w="9525">
              <a:noFill/>
              <a:miter lim="800000"/>
              <a:headEnd/>
              <a:tailEnd/>
            </a:ln>
          </p:spPr>
          <p:txBody>
            <a:bodyPr>
              <a:spAutoFit/>
            </a:bodyPr>
            <a:lstStyle/>
            <a:p>
              <a:r>
                <a:rPr lang="en-US" sz="4800" b="1" dirty="0">
                  <a:latin typeface="Cambria" panose="02040503050406030204" pitchFamily="18" charset="0"/>
                  <a:cs typeface="Times" pitchFamily="31" charset="0"/>
                </a:rPr>
                <a:t>COLORS</a:t>
              </a:r>
            </a:p>
            <a:p>
              <a:r>
                <a:rPr lang="en-US" sz="4800" dirty="0">
                  <a:latin typeface="Cambria" panose="02040503050406030204" pitchFamily="18" charset="0"/>
                  <a:cs typeface="Times" pitchFamily="31" charset="0"/>
                </a:rPr>
                <a:t>Conserve ink.  Don’t create large areas with dark backgrounds and white lettering.  Be prudent with you choice of colors.  Too many colors can be distracting.   Also, the colors you see on your screen may differ in hue and saturation  from those that appear on the printed copy.  It is best to view a proof BEFORE making a full size print.</a:t>
              </a:r>
            </a:p>
            <a:p>
              <a:endParaRPr lang="en-US" sz="4800" dirty="0">
                <a:latin typeface="Cambria" panose="02040503050406030204" pitchFamily="18" charset="0"/>
                <a:cs typeface="Times" pitchFamily="31" charset="0"/>
              </a:endParaRPr>
            </a:p>
            <a:p>
              <a:r>
                <a:rPr lang="en-US" sz="4800" b="1" dirty="0">
                  <a:latin typeface="Cambria" panose="02040503050406030204" pitchFamily="18" charset="0"/>
                  <a:cs typeface="Times" pitchFamily="31" charset="0"/>
                </a:rPr>
                <a:t>COLORED PANELS</a:t>
              </a:r>
            </a:p>
            <a:p>
              <a:r>
                <a:rPr lang="en-US" sz="4800" dirty="0">
                  <a:latin typeface="Cambria" panose="02040503050406030204" pitchFamily="18" charset="0"/>
                  <a:cs typeface="Times" pitchFamily="31" charset="0"/>
                </a:rPr>
                <a:t>Rectangular panels with borders can be created using the ‘Rectangle’ tool on the Drawing toolbar. Simply select the ‘Rectangle’ tool, then click and drag on your slide to create a rectangle.  Select a fill color from the Drawing toolbar to color your rectangle</a:t>
              </a:r>
            </a:p>
          </p:txBody>
        </p:sp>
      </p:grpSp>
      <p:sp>
        <p:nvSpPr>
          <p:cNvPr id="14341" name="Rectangle 27"/>
          <p:cNvSpPr>
            <a:spLocks noChangeArrowheads="1"/>
          </p:cNvSpPr>
          <p:nvPr/>
        </p:nvSpPr>
        <p:spPr bwMode="auto">
          <a:xfrm>
            <a:off x="1047750" y="6645275"/>
            <a:ext cx="15640050" cy="13327063"/>
          </a:xfrm>
          <a:prstGeom prst="rect">
            <a:avLst/>
          </a:prstGeom>
          <a:noFill/>
          <a:ln w="28575">
            <a:solidFill>
              <a:schemeClr val="tx1"/>
            </a:solidFill>
            <a:miter lim="800000"/>
            <a:headEnd/>
            <a:tailEnd/>
          </a:ln>
        </p:spPr>
        <p:txBody>
          <a:bodyPr wrap="none" lIns="175254" tIns="87627" rIns="175254" bIns="87627" anchor="ctr"/>
          <a:lstStyle/>
          <a:p>
            <a:pPr algn="ctr" defTabSz="1752600"/>
            <a:endParaRPr lang="en-US" sz="3800"/>
          </a:p>
        </p:txBody>
      </p:sp>
      <p:sp>
        <p:nvSpPr>
          <p:cNvPr id="14342" name="Text Box 153"/>
          <p:cNvSpPr txBox="1">
            <a:spLocks noChangeArrowheads="1"/>
          </p:cNvSpPr>
          <p:nvPr/>
        </p:nvSpPr>
        <p:spPr bwMode="auto">
          <a:xfrm>
            <a:off x="1466850" y="6926263"/>
            <a:ext cx="14687550" cy="12649617"/>
          </a:xfrm>
          <a:prstGeom prst="rect">
            <a:avLst/>
          </a:prstGeom>
          <a:noFill/>
          <a:ln w="9525">
            <a:noFill/>
            <a:miter lim="800000"/>
            <a:headEnd/>
            <a:tailEnd/>
          </a:ln>
        </p:spPr>
        <p:txBody>
          <a:bodyPr>
            <a:spAutoFit/>
          </a:bodyPr>
          <a:lstStyle/>
          <a:p>
            <a:pPr algn="just">
              <a:tabLst>
                <a:tab pos="508000" algn="l"/>
              </a:tabLst>
            </a:pPr>
            <a:r>
              <a:rPr lang="en-US" sz="4800" dirty="0">
                <a:solidFill>
                  <a:srgbClr val="000000"/>
                </a:solidFill>
              </a:rPr>
              <a:t>    </a:t>
            </a:r>
            <a:r>
              <a:rPr lang="en-US" sz="4800" dirty="0">
                <a:solidFill>
                  <a:srgbClr val="000000"/>
                </a:solidFill>
                <a:latin typeface="Cambria" panose="02040503050406030204" pitchFamily="18" charset="0"/>
              </a:rPr>
              <a:t>This file provides a template for preparing posters using Microsoft Power Point software.  Affiliates of the School of Pharmacy and the Center for Reproductive Physiology can print posters using the new wide format printer located in room 1005 Salk Hall.   The cost is $45 per poster (assumes 21 sq. ft.).  </a:t>
            </a:r>
          </a:p>
          <a:p>
            <a:pPr algn="just">
              <a:tabLst>
                <a:tab pos="508000" algn="l"/>
              </a:tabLst>
            </a:pPr>
            <a:endParaRPr lang="en-US" sz="4800" dirty="0">
              <a:solidFill>
                <a:srgbClr val="000000"/>
              </a:solidFill>
              <a:latin typeface="Cambria" panose="02040503050406030204" pitchFamily="18" charset="0"/>
            </a:endParaRPr>
          </a:p>
          <a:p>
            <a:pPr algn="just">
              <a:tabLst>
                <a:tab pos="508000" algn="l"/>
              </a:tabLst>
            </a:pPr>
            <a:r>
              <a:rPr lang="en-US" sz="4800" dirty="0">
                <a:solidFill>
                  <a:srgbClr val="000000"/>
                </a:solidFill>
                <a:latin typeface="Cambria" panose="02040503050406030204" pitchFamily="18" charset="0"/>
              </a:rPr>
              <a:t>	 Robert Gibbs oversees the use and maintenance of the printer. Teaching Assistants (TAs) are in charge of day-to-day printing.  Investigators must email the TAs at </a:t>
            </a:r>
            <a:r>
              <a:rPr lang="en-US" sz="4800" dirty="0">
                <a:solidFill>
                  <a:srgbClr val="000000"/>
                </a:solidFill>
                <a:latin typeface="Cambria" panose="02040503050406030204" pitchFamily="18" charset="0"/>
                <a:hlinkClick r:id="rId2"/>
              </a:rPr>
              <a:t>sopposterprint@pitt.edu</a:t>
            </a:r>
            <a:r>
              <a:rPr lang="en-US" sz="4800" dirty="0">
                <a:solidFill>
                  <a:srgbClr val="000000"/>
                </a:solidFill>
                <a:latin typeface="Cambria" panose="02040503050406030204" pitchFamily="18" charset="0"/>
              </a:rPr>
              <a:t> AT LEAST FIVE DAYS IN ADVANCE of when needed. If you plan to print a large number of posters at one time, please allow more time to ensure that sufficient paper and inks are on hand. Place your file in the Wide Format Printer folder on the SOP Server 	and email the </a:t>
            </a:r>
            <a:r>
              <a:rPr lang="en-US" sz="4800" dirty="0" err="1">
                <a:solidFill>
                  <a:srgbClr val="000000"/>
                </a:solidFill>
                <a:latin typeface="Cambria" panose="02040503050406030204" pitchFamily="18" charset="0"/>
              </a:rPr>
              <a:t>TAs.</a:t>
            </a:r>
            <a:r>
              <a:rPr lang="en-US" sz="4800" dirty="0">
                <a:solidFill>
                  <a:srgbClr val="000000"/>
                </a:solidFill>
                <a:latin typeface="Cambria" panose="02040503050406030204" pitchFamily="18" charset="0"/>
              </a:rPr>
              <a:t>  They  will print a proof and let you know when it’s ready for review.</a:t>
            </a:r>
          </a:p>
        </p:txBody>
      </p:sp>
      <p:sp>
        <p:nvSpPr>
          <p:cNvPr id="14343" name="Text Box 416"/>
          <p:cNvSpPr txBox="1">
            <a:spLocks noChangeArrowheads="1"/>
          </p:cNvSpPr>
          <p:nvPr/>
        </p:nvSpPr>
        <p:spPr bwMode="auto">
          <a:xfrm>
            <a:off x="1047750" y="5410200"/>
            <a:ext cx="15640050" cy="1235075"/>
          </a:xfrm>
          <a:prstGeom prst="rect">
            <a:avLst/>
          </a:prstGeom>
          <a:solidFill>
            <a:srgbClr val="003594"/>
          </a:solidFill>
          <a:ln w="28575">
            <a:solidFill>
              <a:srgbClr val="004F9F"/>
            </a:solidFill>
            <a:miter lim="800000"/>
            <a:headEnd/>
            <a:tailEnd/>
          </a:ln>
        </p:spPr>
        <p:txBody>
          <a:bodyPr/>
          <a:lstStyle/>
          <a:p>
            <a:pPr algn="ctr">
              <a:spcBef>
                <a:spcPct val="50000"/>
              </a:spcBef>
            </a:pPr>
            <a:r>
              <a:rPr lang="en-US" sz="7500" b="1" dirty="0">
                <a:solidFill>
                  <a:srgbClr val="FFB81C"/>
                </a:solidFill>
                <a:latin typeface="Cambria" panose="02040503050406030204" pitchFamily="18" charset="0"/>
              </a:rPr>
              <a:t>INTRODUCTION</a:t>
            </a:r>
          </a:p>
        </p:txBody>
      </p:sp>
      <p:sp>
        <p:nvSpPr>
          <p:cNvPr id="14344" name="Rectangle 26"/>
          <p:cNvSpPr>
            <a:spLocks noChangeArrowheads="1"/>
          </p:cNvSpPr>
          <p:nvPr/>
        </p:nvSpPr>
        <p:spPr bwMode="auto">
          <a:xfrm>
            <a:off x="1123950" y="21737638"/>
            <a:ext cx="15640050" cy="9504362"/>
          </a:xfrm>
          <a:prstGeom prst="rect">
            <a:avLst/>
          </a:prstGeom>
          <a:noFill/>
          <a:ln w="28575">
            <a:solidFill>
              <a:schemeClr val="tx2"/>
            </a:solidFill>
            <a:miter lim="800000"/>
            <a:headEnd/>
            <a:tailEnd/>
          </a:ln>
        </p:spPr>
        <p:txBody>
          <a:bodyPr wrap="none" lIns="175254" tIns="87627" rIns="175254" bIns="87627" anchor="ctr"/>
          <a:lstStyle/>
          <a:p>
            <a:pPr algn="ctr" defTabSz="1752600"/>
            <a:endParaRPr lang="en-US" sz="4600"/>
          </a:p>
        </p:txBody>
      </p:sp>
      <p:sp>
        <p:nvSpPr>
          <p:cNvPr id="14345" name="Text Box 156"/>
          <p:cNvSpPr txBox="1">
            <a:spLocks noChangeArrowheads="1"/>
          </p:cNvSpPr>
          <p:nvPr/>
        </p:nvSpPr>
        <p:spPr bwMode="auto">
          <a:xfrm>
            <a:off x="1427163" y="21921788"/>
            <a:ext cx="15033625" cy="9320212"/>
          </a:xfrm>
          <a:prstGeom prst="rect">
            <a:avLst/>
          </a:prstGeom>
          <a:noFill/>
          <a:ln w="9525">
            <a:noFill/>
            <a:miter lim="800000"/>
            <a:headEnd/>
            <a:tailEnd/>
          </a:ln>
        </p:spPr>
        <p:txBody>
          <a:bodyPr/>
          <a:lstStyle/>
          <a:p>
            <a:pPr algn="just" defTabSz="457200"/>
            <a:r>
              <a:rPr lang="en-US" sz="4800" dirty="0">
                <a:latin typeface="Cambria" panose="02040503050406030204" pitchFamily="18" charset="0"/>
                <a:cs typeface="Times" pitchFamily="31" charset="0"/>
              </a:rPr>
              <a:t>The following guidelines are provided to help you in preparing your poster, and to provide some uniformity to the appearance of professional posters prepared within the School.  Most of these are only suggestions, but there are a few requirements for posters that will be printed on our printer.</a:t>
            </a:r>
          </a:p>
          <a:p>
            <a:pPr algn="just" defTabSz="457200"/>
            <a:endParaRPr lang="en-US" sz="4800" dirty="0">
              <a:latin typeface="Cambria" panose="02040503050406030204" pitchFamily="18" charset="0"/>
              <a:cs typeface="Times" pitchFamily="31" charset="0"/>
            </a:endParaRPr>
          </a:p>
          <a:p>
            <a:pPr algn="just" defTabSz="457200"/>
            <a:r>
              <a:rPr lang="en-US" sz="4800" b="1" dirty="0">
                <a:latin typeface="Cambria" panose="02040503050406030204" pitchFamily="18" charset="0"/>
                <a:cs typeface="Times" pitchFamily="31" charset="0"/>
              </a:rPr>
              <a:t>POSTER SIZE AND QUALITY</a:t>
            </a:r>
          </a:p>
          <a:p>
            <a:pPr algn="just" defTabSz="457200"/>
            <a:r>
              <a:rPr lang="en-US" sz="4800" dirty="0">
                <a:latin typeface="Cambria" panose="02040503050406030204" pitchFamily="18" charset="0"/>
                <a:cs typeface="Times" pitchFamily="31" charset="0"/>
              </a:rPr>
              <a:t>The school owns an HP </a:t>
            </a:r>
            <a:r>
              <a:rPr lang="en-US" sz="4800" dirty="0" err="1">
                <a:latin typeface="Cambria" panose="02040503050406030204" pitchFamily="18" charset="0"/>
                <a:cs typeface="Times" pitchFamily="31" charset="0"/>
              </a:rPr>
              <a:t>Designjet</a:t>
            </a:r>
            <a:r>
              <a:rPr lang="en-US" sz="4800" dirty="0">
                <a:latin typeface="Cambria" panose="02040503050406030204" pitchFamily="18" charset="0"/>
                <a:cs typeface="Times" pitchFamily="31" charset="0"/>
              </a:rPr>
              <a:t> T770 printer. This is a high quality 6-color printer that can print up to 42 in. wide x 50ft. long at a resolution of up to 2400 x 1200 dpi on glossy media.  </a:t>
            </a:r>
          </a:p>
        </p:txBody>
      </p:sp>
      <p:sp>
        <p:nvSpPr>
          <p:cNvPr id="14346" name="Text Box 417"/>
          <p:cNvSpPr txBox="1">
            <a:spLocks noChangeArrowheads="1"/>
          </p:cNvSpPr>
          <p:nvPr/>
        </p:nvSpPr>
        <p:spPr bwMode="auto">
          <a:xfrm>
            <a:off x="1125538" y="20548600"/>
            <a:ext cx="15640050" cy="1235075"/>
          </a:xfrm>
          <a:prstGeom prst="rect">
            <a:avLst/>
          </a:prstGeom>
          <a:solidFill>
            <a:srgbClr val="003594"/>
          </a:solidFill>
          <a:ln w="28575">
            <a:solidFill>
              <a:srgbClr val="004F9F"/>
            </a:solidFill>
            <a:miter lim="800000"/>
            <a:headEnd/>
            <a:tailEnd/>
          </a:ln>
        </p:spPr>
        <p:txBody>
          <a:bodyPr/>
          <a:lstStyle/>
          <a:p>
            <a:pPr algn="ctr">
              <a:spcBef>
                <a:spcPct val="50000"/>
              </a:spcBef>
            </a:pPr>
            <a:r>
              <a:rPr lang="en-US" sz="7500" b="1" dirty="0">
                <a:solidFill>
                  <a:srgbClr val="FFB81C"/>
                </a:solidFill>
                <a:latin typeface="Cambria" panose="02040503050406030204" pitchFamily="18" charset="0"/>
              </a:rPr>
              <a:t>METHODS</a:t>
            </a:r>
          </a:p>
        </p:txBody>
      </p:sp>
      <p:grpSp>
        <p:nvGrpSpPr>
          <p:cNvPr id="14347" name="Group 379"/>
          <p:cNvGrpSpPr>
            <a:grpSpLocks/>
          </p:cNvGrpSpPr>
          <p:nvPr/>
        </p:nvGrpSpPr>
        <p:grpSpPr bwMode="auto">
          <a:xfrm>
            <a:off x="18116550" y="6645275"/>
            <a:ext cx="15621000" cy="12120563"/>
            <a:chOff x="11280" y="3840"/>
            <a:chExt cx="9840" cy="8448"/>
          </a:xfrm>
        </p:grpSpPr>
        <p:sp>
          <p:nvSpPr>
            <p:cNvPr id="14518" name="Rectangle 374"/>
            <p:cNvSpPr>
              <a:spLocks noChangeArrowheads="1"/>
            </p:cNvSpPr>
            <p:nvPr/>
          </p:nvSpPr>
          <p:spPr bwMode="auto">
            <a:xfrm>
              <a:off x="11280" y="3840"/>
              <a:ext cx="9840" cy="8448"/>
            </a:xfrm>
            <a:prstGeom prst="rect">
              <a:avLst/>
            </a:prstGeom>
            <a:noFill/>
            <a:ln w="28575">
              <a:solidFill>
                <a:schemeClr val="tx1"/>
              </a:solidFill>
              <a:miter lim="800000"/>
              <a:headEnd/>
              <a:tailEnd/>
            </a:ln>
          </p:spPr>
          <p:txBody>
            <a:bodyPr wrap="none" lIns="175254" tIns="87627" rIns="175254" bIns="87627" anchor="ctr"/>
            <a:lstStyle/>
            <a:p>
              <a:pPr algn="ctr" defTabSz="1752600"/>
              <a:endParaRPr lang="en-US" sz="3800"/>
            </a:p>
          </p:txBody>
        </p:sp>
        <p:sp>
          <p:nvSpPr>
            <p:cNvPr id="14519" name="Text Box 373"/>
            <p:cNvSpPr txBox="1">
              <a:spLocks noChangeArrowheads="1"/>
            </p:cNvSpPr>
            <p:nvPr/>
          </p:nvSpPr>
          <p:spPr bwMode="auto">
            <a:xfrm>
              <a:off x="11760" y="3984"/>
              <a:ext cx="9120" cy="7500"/>
            </a:xfrm>
            <a:prstGeom prst="rect">
              <a:avLst/>
            </a:prstGeom>
            <a:noFill/>
            <a:ln w="9525">
              <a:noFill/>
              <a:miter lim="800000"/>
              <a:headEnd/>
              <a:tailEnd/>
            </a:ln>
          </p:spPr>
          <p:txBody>
            <a:bodyPr>
              <a:spAutoFit/>
            </a:bodyPr>
            <a:lstStyle/>
            <a:p>
              <a:r>
                <a:rPr lang="en-US" sz="4800" dirty="0">
                  <a:latin typeface="Cambria" panose="02040503050406030204" pitchFamily="18" charset="0"/>
                  <a:cs typeface="Times" pitchFamily="31" charset="0"/>
                </a:rPr>
                <a:t>An entire poster can be configured on one Power Point slide.  The largest slide permissible in Power Point is 56” x 56”.  This example is configured to 56” x 36”.  Configure your slide to have the same aspect ratio as the full size print.  Files can be scaled during printing to fit the size of the paper specified.</a:t>
              </a:r>
            </a:p>
            <a:p>
              <a:endParaRPr lang="en-US" sz="4800" dirty="0">
                <a:cs typeface="Times" pitchFamily="31" charset="0"/>
              </a:endParaRPr>
            </a:p>
            <a:p>
              <a:r>
                <a:rPr lang="en-US" sz="4800" b="1" dirty="0">
                  <a:latin typeface="Cambria" panose="02040503050406030204" pitchFamily="18" charset="0"/>
                  <a:cs typeface="Times" pitchFamily="31" charset="0"/>
                </a:rPr>
                <a:t>BANNER</a:t>
              </a:r>
            </a:p>
            <a:p>
              <a:r>
                <a:rPr lang="en-US" sz="4800" dirty="0">
                  <a:latin typeface="Cambria" panose="02040503050406030204" pitchFamily="18" charset="0"/>
                  <a:cs typeface="Times" pitchFamily="31" charset="0"/>
                </a:rPr>
                <a:t>Investigators are asked  to use a consistent style banner in order to enhance the appearance of School posters and to enhance the image of the School.  Make certain the lettering is large enough.  This example uses Times New Roman 100 pt. for the Title, and 58 pt. for the authors and affiliation.</a:t>
              </a:r>
            </a:p>
          </p:txBody>
        </p:sp>
      </p:grpSp>
      <p:sp>
        <p:nvSpPr>
          <p:cNvPr id="14348" name="Text Box 418"/>
          <p:cNvSpPr txBox="1">
            <a:spLocks noChangeArrowheads="1"/>
          </p:cNvSpPr>
          <p:nvPr/>
        </p:nvSpPr>
        <p:spPr bwMode="auto">
          <a:xfrm>
            <a:off x="18116550" y="5410200"/>
            <a:ext cx="15640050" cy="1235075"/>
          </a:xfrm>
          <a:prstGeom prst="rect">
            <a:avLst/>
          </a:prstGeom>
          <a:solidFill>
            <a:srgbClr val="003594"/>
          </a:solidFill>
          <a:ln w="28575">
            <a:solidFill>
              <a:srgbClr val="004F9F"/>
            </a:solidFill>
            <a:miter lim="800000"/>
            <a:headEnd/>
            <a:tailEnd/>
          </a:ln>
        </p:spPr>
        <p:txBody>
          <a:bodyPr/>
          <a:lstStyle/>
          <a:p>
            <a:pPr algn="ctr">
              <a:spcBef>
                <a:spcPct val="50000"/>
              </a:spcBef>
            </a:pPr>
            <a:r>
              <a:rPr lang="en-US" sz="7500" b="1" dirty="0">
                <a:solidFill>
                  <a:srgbClr val="FFB81C"/>
                </a:solidFill>
                <a:latin typeface="Cambria" panose="02040503050406030204" pitchFamily="18" charset="0"/>
              </a:rPr>
              <a:t>METHODS (Cont’d)</a:t>
            </a:r>
          </a:p>
        </p:txBody>
      </p:sp>
      <p:grpSp>
        <p:nvGrpSpPr>
          <p:cNvPr id="14349" name="Group 371"/>
          <p:cNvGrpSpPr>
            <a:grpSpLocks/>
          </p:cNvGrpSpPr>
          <p:nvPr/>
        </p:nvGrpSpPr>
        <p:grpSpPr bwMode="auto">
          <a:xfrm>
            <a:off x="35185350" y="6645275"/>
            <a:ext cx="14706600" cy="12120563"/>
            <a:chOff x="6528" y="4432"/>
            <a:chExt cx="5088" cy="8480"/>
          </a:xfrm>
        </p:grpSpPr>
        <p:sp>
          <p:nvSpPr>
            <p:cNvPr id="14516" name="Rectangle 273"/>
            <p:cNvSpPr>
              <a:spLocks noChangeArrowheads="1"/>
            </p:cNvSpPr>
            <p:nvPr/>
          </p:nvSpPr>
          <p:spPr bwMode="auto">
            <a:xfrm>
              <a:off x="6528" y="4432"/>
              <a:ext cx="5088" cy="8480"/>
            </a:xfrm>
            <a:prstGeom prst="rect">
              <a:avLst/>
            </a:prstGeom>
            <a:noFill/>
            <a:ln w="28575">
              <a:solidFill>
                <a:schemeClr val="tx1"/>
              </a:solidFill>
              <a:miter lim="800000"/>
              <a:headEnd/>
              <a:tailEnd/>
            </a:ln>
          </p:spPr>
          <p:txBody>
            <a:bodyPr wrap="none" lIns="175254" tIns="87627" rIns="175254" bIns="87627" anchor="ctr"/>
            <a:lstStyle/>
            <a:p>
              <a:pPr algn="ctr" defTabSz="1752600"/>
              <a:endParaRPr lang="en-US" sz="3800"/>
            </a:p>
          </p:txBody>
        </p:sp>
        <p:sp>
          <p:nvSpPr>
            <p:cNvPr id="14517" name="Text Box 350"/>
            <p:cNvSpPr txBox="1">
              <a:spLocks noChangeArrowheads="1"/>
            </p:cNvSpPr>
            <p:nvPr/>
          </p:nvSpPr>
          <p:spPr bwMode="auto">
            <a:xfrm>
              <a:off x="6672" y="4464"/>
              <a:ext cx="4704" cy="7321"/>
            </a:xfrm>
            <a:prstGeom prst="rect">
              <a:avLst/>
            </a:prstGeom>
            <a:noFill/>
            <a:ln w="9525">
              <a:noFill/>
              <a:miter lim="800000"/>
              <a:headEnd/>
              <a:tailEnd/>
            </a:ln>
          </p:spPr>
          <p:txBody>
            <a:bodyPr>
              <a:spAutoFit/>
            </a:bodyPr>
            <a:lstStyle/>
            <a:p>
              <a:pPr algn="just" defTabSz="457200"/>
              <a:r>
                <a:rPr lang="en-US" sz="4800" b="1" dirty="0">
                  <a:latin typeface="Cambria" panose="02040503050406030204" pitchFamily="18" charset="0"/>
                  <a:cs typeface="Times" pitchFamily="31" charset="0"/>
                </a:rPr>
                <a:t>ADDING TEXT</a:t>
              </a:r>
            </a:p>
            <a:p>
              <a:pPr algn="just" defTabSz="457200"/>
              <a:r>
                <a:rPr lang="en-US" sz="4800" dirty="0">
                  <a:latin typeface="Cambria" panose="02040503050406030204" pitchFamily="18" charset="0"/>
                  <a:cs typeface="Times" pitchFamily="31" charset="0"/>
                </a:rPr>
                <a:t>To place text onto a panel, insert a text box over the panel, and then type your text into the text box.  Be certain to make your text large enough to be read from a distance.  I often use Times New Roman 36pt. for headings, and 24 pt. for primary text. </a:t>
              </a:r>
            </a:p>
            <a:p>
              <a:pPr algn="just" defTabSz="457200"/>
              <a:endParaRPr lang="en-US" sz="4800" dirty="0">
                <a:latin typeface="Cambria" panose="02040503050406030204" pitchFamily="18" charset="0"/>
                <a:cs typeface="Times" pitchFamily="31" charset="0"/>
              </a:endParaRPr>
            </a:p>
            <a:p>
              <a:pPr algn="just" defTabSz="457200"/>
              <a:r>
                <a:rPr lang="en-US" sz="4800" b="1" dirty="0">
                  <a:latin typeface="Cambria" panose="02040503050406030204" pitchFamily="18" charset="0"/>
                  <a:cs typeface="Times" pitchFamily="31" charset="0"/>
                </a:rPr>
                <a:t>ADDING TABLES &amp;  FIGURES</a:t>
              </a:r>
            </a:p>
            <a:p>
              <a:pPr algn="just" defTabSz="457200"/>
              <a:r>
                <a:rPr lang="en-US" sz="4800" dirty="0">
                  <a:latin typeface="Cambria" panose="02040503050406030204" pitchFamily="18" charset="0"/>
                  <a:cs typeface="Times" pitchFamily="31" charset="0"/>
                </a:rPr>
                <a:t>You can paste tables and figures directly into the poster slide.  Check to make sure that special characters transfer accurately.  When re-sizing a table or an image, check that the formatting and alignment are still intact.</a:t>
              </a:r>
            </a:p>
            <a:p>
              <a:pPr algn="just" defTabSz="457200"/>
              <a:endParaRPr lang="en-US" sz="5000" dirty="0">
                <a:cs typeface="Times" pitchFamily="31" charset="0"/>
              </a:endParaRPr>
            </a:p>
          </p:txBody>
        </p:sp>
      </p:grpSp>
      <p:sp>
        <p:nvSpPr>
          <p:cNvPr id="14350" name="Text Box 419"/>
          <p:cNvSpPr txBox="1">
            <a:spLocks noChangeArrowheads="1"/>
          </p:cNvSpPr>
          <p:nvPr/>
        </p:nvSpPr>
        <p:spPr bwMode="auto">
          <a:xfrm>
            <a:off x="35185350" y="5456238"/>
            <a:ext cx="14708188" cy="1189037"/>
          </a:xfrm>
          <a:prstGeom prst="rect">
            <a:avLst/>
          </a:prstGeom>
          <a:solidFill>
            <a:srgbClr val="003594"/>
          </a:solidFill>
          <a:ln w="28575">
            <a:solidFill>
              <a:srgbClr val="004F9F"/>
            </a:solidFill>
            <a:miter lim="800000"/>
            <a:headEnd/>
            <a:tailEnd/>
          </a:ln>
        </p:spPr>
        <p:txBody>
          <a:bodyPr/>
          <a:lstStyle/>
          <a:p>
            <a:pPr algn="ctr">
              <a:spcBef>
                <a:spcPct val="50000"/>
              </a:spcBef>
            </a:pPr>
            <a:r>
              <a:rPr lang="en-US" sz="7500" b="1" dirty="0">
                <a:solidFill>
                  <a:srgbClr val="FFB81C"/>
                </a:solidFill>
                <a:latin typeface="Cambria" panose="02040503050406030204" pitchFamily="18" charset="0"/>
              </a:rPr>
              <a:t>RESULTS</a:t>
            </a:r>
          </a:p>
        </p:txBody>
      </p:sp>
      <p:grpSp>
        <p:nvGrpSpPr>
          <p:cNvPr id="14351" name="Group 916"/>
          <p:cNvGrpSpPr>
            <a:grpSpLocks/>
          </p:cNvGrpSpPr>
          <p:nvPr/>
        </p:nvGrpSpPr>
        <p:grpSpPr bwMode="auto">
          <a:xfrm>
            <a:off x="35185350" y="20905789"/>
            <a:ext cx="14706600" cy="11069638"/>
            <a:chOff x="22164" y="13169"/>
            <a:chExt cx="9264" cy="6973"/>
          </a:xfrm>
        </p:grpSpPr>
        <p:sp>
          <p:nvSpPr>
            <p:cNvPr id="14514" name="Rectangle 375"/>
            <p:cNvSpPr>
              <a:spLocks noChangeArrowheads="1"/>
            </p:cNvSpPr>
            <p:nvPr/>
          </p:nvSpPr>
          <p:spPr bwMode="auto">
            <a:xfrm>
              <a:off x="22164" y="13169"/>
              <a:ext cx="9264" cy="6973"/>
            </a:xfrm>
            <a:prstGeom prst="rect">
              <a:avLst/>
            </a:prstGeom>
            <a:noFill/>
            <a:ln w="28575">
              <a:solidFill>
                <a:schemeClr val="tx1"/>
              </a:solidFill>
              <a:miter lim="800000"/>
              <a:headEnd/>
              <a:tailEnd/>
            </a:ln>
          </p:spPr>
          <p:txBody>
            <a:bodyPr wrap="none" lIns="175254" tIns="87627" rIns="175254" bIns="87627" anchor="ctr"/>
            <a:lstStyle/>
            <a:p>
              <a:pPr algn="ctr" defTabSz="1752600"/>
              <a:endParaRPr lang="en-US" sz="3800"/>
            </a:p>
          </p:txBody>
        </p:sp>
        <p:sp>
          <p:nvSpPr>
            <p:cNvPr id="14515" name="Text Box 376"/>
            <p:cNvSpPr txBox="1">
              <a:spLocks noChangeArrowheads="1"/>
            </p:cNvSpPr>
            <p:nvPr/>
          </p:nvSpPr>
          <p:spPr bwMode="auto">
            <a:xfrm>
              <a:off x="22529" y="13459"/>
              <a:ext cx="8534" cy="6107"/>
            </a:xfrm>
            <a:prstGeom prst="rect">
              <a:avLst/>
            </a:prstGeom>
            <a:noFill/>
            <a:ln w="9525">
              <a:noFill/>
              <a:miter lim="800000"/>
              <a:headEnd/>
              <a:tailEnd/>
            </a:ln>
          </p:spPr>
          <p:txBody>
            <a:bodyPr>
              <a:spAutoFit/>
            </a:bodyPr>
            <a:lstStyle/>
            <a:p>
              <a:r>
                <a:rPr lang="en-US" sz="4800" b="1" dirty="0">
                  <a:latin typeface="Cambria" panose="02040503050406030204" pitchFamily="18" charset="0"/>
                  <a:cs typeface="Times" pitchFamily="31" charset="0"/>
                </a:rPr>
                <a:t>ALLIGNING PANELS</a:t>
              </a:r>
              <a:endParaRPr lang="en-US" sz="4800" dirty="0">
                <a:latin typeface="Cambria" panose="02040503050406030204" pitchFamily="18" charset="0"/>
                <a:cs typeface="Times" pitchFamily="31" charset="0"/>
              </a:endParaRPr>
            </a:p>
            <a:p>
              <a:r>
                <a:rPr lang="en-US" sz="4800" dirty="0">
                  <a:latin typeface="Cambria" panose="02040503050406030204" pitchFamily="18" charset="0"/>
                  <a:cs typeface="Times" pitchFamily="31" charset="0"/>
                </a:rPr>
                <a:t>Panels can be aligned using the alignment feature located on the Drawing toolbar.  Be sure to group all objects on a panel (e.g., the rectangle and the text box) before moving or aligning one panel with another.</a:t>
              </a:r>
            </a:p>
            <a:p>
              <a:endParaRPr lang="en-US" sz="4800" dirty="0">
                <a:latin typeface="Cambria" panose="02040503050406030204" pitchFamily="18" charset="0"/>
                <a:cs typeface="Times" pitchFamily="31" charset="0"/>
              </a:endParaRPr>
            </a:p>
            <a:p>
              <a:r>
                <a:rPr lang="en-US" sz="4800" b="1" dirty="0">
                  <a:latin typeface="Cambria" panose="02040503050406030204" pitchFamily="18" charset="0"/>
                  <a:cs typeface="Times" pitchFamily="31" charset="0"/>
                </a:rPr>
                <a:t>PREVIEWING YOUR WORK</a:t>
              </a:r>
              <a:endParaRPr lang="en-US" sz="4800" dirty="0">
                <a:latin typeface="Cambria" panose="02040503050406030204" pitchFamily="18" charset="0"/>
                <a:cs typeface="Times" pitchFamily="31" charset="0"/>
              </a:endParaRPr>
            </a:p>
            <a:p>
              <a:r>
                <a:rPr lang="en-US" sz="4800" dirty="0">
                  <a:latin typeface="Cambria" panose="02040503050406030204" pitchFamily="18" charset="0"/>
                  <a:cs typeface="Times" pitchFamily="31" charset="0"/>
                </a:rPr>
                <a:t>It is strongly suggested that you print a proof of your poster onto 8.5 x 11 paper before making a full size print.  You can proof for text and alignment using any color printer, but you will need to use the wide format printer to proof for colors.</a:t>
              </a:r>
            </a:p>
          </p:txBody>
        </p:sp>
      </p:grpSp>
      <p:sp>
        <p:nvSpPr>
          <p:cNvPr id="14352" name="Text Box 420"/>
          <p:cNvSpPr txBox="1">
            <a:spLocks noChangeArrowheads="1"/>
          </p:cNvSpPr>
          <p:nvPr/>
        </p:nvSpPr>
        <p:spPr bwMode="auto">
          <a:xfrm>
            <a:off x="35185350" y="19812000"/>
            <a:ext cx="14725650" cy="1189038"/>
          </a:xfrm>
          <a:prstGeom prst="rect">
            <a:avLst/>
          </a:prstGeom>
          <a:solidFill>
            <a:srgbClr val="003594"/>
          </a:solidFill>
          <a:ln w="28575">
            <a:solidFill>
              <a:srgbClr val="004F9F"/>
            </a:solidFill>
            <a:miter lim="800000"/>
            <a:headEnd/>
            <a:tailEnd/>
          </a:ln>
        </p:spPr>
        <p:txBody>
          <a:bodyPr/>
          <a:lstStyle/>
          <a:p>
            <a:pPr algn="ctr">
              <a:spcBef>
                <a:spcPct val="50000"/>
              </a:spcBef>
            </a:pPr>
            <a:r>
              <a:rPr lang="en-US" sz="7500" b="1" dirty="0">
                <a:solidFill>
                  <a:srgbClr val="FFB81C"/>
                </a:solidFill>
                <a:latin typeface="Cambria" panose="02040503050406030204" pitchFamily="18" charset="0"/>
              </a:rPr>
              <a:t>CONCLUSIONS</a:t>
            </a:r>
          </a:p>
        </p:txBody>
      </p:sp>
      <p:pic>
        <p:nvPicPr>
          <p:cNvPr id="28" name="Picture 27">
            <a:extLst>
              <a:ext uri="{FF2B5EF4-FFF2-40B4-BE49-F238E27FC236}">
                <a16:creationId xmlns:a16="http://schemas.microsoft.com/office/drawing/2014/main" id="{19313CBF-AC39-B34C-9B92-011A81FA6CB7}"/>
              </a:ext>
            </a:extLst>
          </p:cNvPr>
          <p:cNvPicPr>
            <a:picLocks noChangeAspect="1"/>
          </p:cNvPicPr>
          <p:nvPr/>
        </p:nvPicPr>
        <p:blipFill>
          <a:blip r:embed="rId3"/>
          <a:srcRect/>
          <a:stretch/>
        </p:blipFill>
        <p:spPr>
          <a:xfrm>
            <a:off x="1905000" y="1524000"/>
            <a:ext cx="7772400" cy="3128310"/>
          </a:xfrm>
          <a:prstGeom prst="rect">
            <a:avLst/>
          </a:prstGeom>
        </p:spPr>
      </p:pic>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Times New Roman" pitchFamily="31"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a:ln>
              <a:noFill/>
            </a:ln>
            <a:solidFill>
              <a:schemeClr val="tx1"/>
            </a:solidFill>
            <a:effectLst/>
            <a:latin typeface="Times New Roman" pitchFamily="31"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C:\Program Files\MSOffice\Templates\Blank Presentation.pot</Template>
  <TotalTime>3887</TotalTime>
  <Words>620</Words>
  <Application>Microsoft Macintosh PowerPoint</Application>
  <PresentationFormat>Custom</PresentationFormat>
  <Paragraphs>35</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Cambria</vt:lpstr>
      <vt:lpstr>Times</vt:lpstr>
      <vt:lpstr>Times New Roman</vt:lpstr>
      <vt:lpstr>Blank Presentation</vt:lpstr>
      <vt:lpstr>PowerPoint Presentation</vt:lpstr>
    </vt:vector>
  </TitlesOfParts>
  <Company>University of Arizona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Gary L. Wenk</dc:creator>
  <cp:lastModifiedBy>Microsoft Office User</cp:lastModifiedBy>
  <cp:revision>147</cp:revision>
  <cp:lastPrinted>2000-10-12T20:53:00Z</cp:lastPrinted>
  <dcterms:created xsi:type="dcterms:W3CDTF">1999-07-20T02:49:35Z</dcterms:created>
  <dcterms:modified xsi:type="dcterms:W3CDTF">2019-09-27T12:16:30Z</dcterms:modified>
</cp:coreProperties>
</file>