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Lst>
  <p:sldSz cx="77724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594"/>
    <a:srgbClr val="FFB8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52"/>
    <p:restoredTop sz="94645"/>
  </p:normalViewPr>
  <p:slideViewPr>
    <p:cSldViewPr snapToGrid="0" snapToObjects="1">
      <p:cViewPr>
        <p:scale>
          <a:sx n="95" d="100"/>
          <a:sy n="95" d="100"/>
        </p:scale>
        <p:origin x="1864"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F83F3AA-3E0F-F64F-8325-3F9F6E94E67D}" type="datetimeFigureOut">
              <a:rPr lang="en-US" smtClean="0"/>
              <a:t>9/27/19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1598799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83F3AA-3E0F-F64F-8325-3F9F6E94E67D}" type="datetimeFigureOut">
              <a:rPr lang="en-US" smtClean="0"/>
              <a:t>9/27/19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2952512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83F3AA-3E0F-F64F-8325-3F9F6E94E67D}" type="datetimeFigureOut">
              <a:rPr lang="en-US" smtClean="0"/>
              <a:t>9/27/19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3957776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83F3AA-3E0F-F64F-8325-3F9F6E94E67D}" type="datetimeFigureOut">
              <a:rPr lang="en-US" smtClean="0"/>
              <a:t>9/27/19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1268990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F83F3AA-3E0F-F64F-8325-3F9F6E94E67D}" type="datetimeFigureOut">
              <a:rPr lang="en-US" smtClean="0"/>
              <a:t>9/27/19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2868743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F83F3AA-3E0F-F64F-8325-3F9F6E94E67D}" type="datetimeFigureOut">
              <a:rPr lang="en-US" smtClean="0"/>
              <a:t>9/27/19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32712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F83F3AA-3E0F-F64F-8325-3F9F6E94E67D}" type="datetimeFigureOut">
              <a:rPr lang="en-US" smtClean="0"/>
              <a:t>9/27/19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1736696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F83F3AA-3E0F-F64F-8325-3F9F6E94E67D}" type="datetimeFigureOut">
              <a:rPr lang="en-US" smtClean="0"/>
              <a:t>9/27/19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1082450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83F3AA-3E0F-F64F-8325-3F9F6E94E67D}" type="datetimeFigureOut">
              <a:rPr lang="en-US" smtClean="0"/>
              <a:t>9/27/19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1501526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Edit Master text styles</a:t>
            </a:r>
          </a:p>
        </p:txBody>
      </p:sp>
      <p:sp>
        <p:nvSpPr>
          <p:cNvPr id="5" name="Date Placeholder 4"/>
          <p:cNvSpPr>
            <a:spLocks noGrp="1"/>
          </p:cNvSpPr>
          <p:nvPr>
            <p:ph type="dt" sz="half" idx="10"/>
          </p:nvPr>
        </p:nvSpPr>
        <p:spPr/>
        <p:txBody>
          <a:bodyPr/>
          <a:lstStyle/>
          <a:p>
            <a:fld id="{AF83F3AA-3E0F-F64F-8325-3F9F6E94E67D}" type="datetimeFigureOut">
              <a:rPr lang="en-US" smtClean="0"/>
              <a:t>9/27/19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3826537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Edit Master text styles</a:t>
            </a:r>
          </a:p>
        </p:txBody>
      </p:sp>
      <p:sp>
        <p:nvSpPr>
          <p:cNvPr id="5" name="Date Placeholder 4"/>
          <p:cNvSpPr>
            <a:spLocks noGrp="1"/>
          </p:cNvSpPr>
          <p:nvPr>
            <p:ph type="dt" sz="half" idx="10"/>
          </p:nvPr>
        </p:nvSpPr>
        <p:spPr/>
        <p:txBody>
          <a:bodyPr/>
          <a:lstStyle/>
          <a:p>
            <a:fld id="{AF83F3AA-3E0F-F64F-8325-3F9F6E94E67D}" type="datetimeFigureOut">
              <a:rPr lang="en-US" smtClean="0"/>
              <a:t>9/27/19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04FB29-F66C-2849-BE54-8553D9447439}" type="slidenum">
              <a:rPr lang="en-US" smtClean="0"/>
              <a:t>‹#›</a:t>
            </a:fld>
            <a:endParaRPr lang="en-US"/>
          </a:p>
        </p:txBody>
      </p:sp>
    </p:spTree>
    <p:extLst>
      <p:ext uri="{BB962C8B-B14F-4D97-AF65-F5344CB8AC3E}">
        <p14:creationId xmlns:p14="http://schemas.microsoft.com/office/powerpoint/2010/main" val="613654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AF83F3AA-3E0F-F64F-8325-3F9F6E94E67D}" type="datetimeFigureOut">
              <a:rPr lang="en-US" smtClean="0"/>
              <a:t>9/27/19</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A804FB29-F66C-2849-BE54-8553D9447439}" type="slidenum">
              <a:rPr lang="en-US" smtClean="0"/>
              <a:t>‹#›</a:t>
            </a:fld>
            <a:endParaRPr lang="en-US"/>
          </a:p>
        </p:txBody>
      </p:sp>
    </p:spTree>
    <p:extLst>
      <p:ext uri="{BB962C8B-B14F-4D97-AF65-F5344CB8AC3E}">
        <p14:creationId xmlns:p14="http://schemas.microsoft.com/office/powerpoint/2010/main" val="313006676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2821A0ED-D2C5-E841-A46E-A58A2EABCD15}"/>
              </a:ext>
            </a:extLst>
          </p:cNvPr>
          <p:cNvSpPr txBox="1"/>
          <p:nvPr/>
        </p:nvSpPr>
        <p:spPr>
          <a:xfrm>
            <a:off x="462280" y="1262955"/>
            <a:ext cx="6847840" cy="939165"/>
          </a:xfrm>
          <a:prstGeom prst="rect">
            <a:avLst/>
          </a:prstGeom>
          <a:solidFill>
            <a:srgbClr val="FFB81C"/>
          </a:solidFill>
          <a:ln w="6350">
            <a:noFill/>
          </a:ln>
          <a:effectLst>
            <a:outerShdw blurRad="50800" dist="38100" dir="2700000" algn="tl" rotWithShape="0">
              <a:prstClr val="black">
                <a:alpha val="40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2200" b="1" dirty="0">
                <a:solidFill>
                  <a:srgbClr val="003594"/>
                </a:solidFill>
                <a:effectLst/>
                <a:latin typeface="Calibri" panose="020F0502020204030204" pitchFamily="34" charset="0"/>
                <a:ea typeface="Calibri" panose="020F0502020204030204" pitchFamily="34" charset="0"/>
                <a:cs typeface="Rubik" pitchFamily="2" charset="-79"/>
              </a:rPr>
              <a:t>Computer-aided Drug Discovery and Development: </a:t>
            </a:r>
            <a:endParaRPr lang="en-US" sz="1200" dirty="0">
              <a:solidFill>
                <a:srgbClr val="003594"/>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2200" b="1" dirty="0">
                <a:solidFill>
                  <a:srgbClr val="003594"/>
                </a:solidFill>
                <a:effectLst/>
                <a:latin typeface="Calibri" panose="020F0502020204030204" pitchFamily="34" charset="0"/>
                <a:ea typeface="Calibri" panose="020F0502020204030204" pitchFamily="34" charset="0"/>
                <a:cs typeface="Rubik" pitchFamily="2" charset="-79"/>
              </a:rPr>
              <a:t>Case Studies</a:t>
            </a:r>
            <a:endParaRPr lang="en-US" sz="1200" dirty="0">
              <a:solidFill>
                <a:srgbClr val="003594"/>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 Box 5">
            <a:extLst>
              <a:ext uri="{FF2B5EF4-FFF2-40B4-BE49-F238E27FC236}">
                <a16:creationId xmlns:a16="http://schemas.microsoft.com/office/drawing/2014/main" id="{E51109F0-017B-AA43-9496-460CD928AA16}"/>
              </a:ext>
            </a:extLst>
          </p:cNvPr>
          <p:cNvSpPr txBox="1"/>
          <p:nvPr/>
        </p:nvSpPr>
        <p:spPr>
          <a:xfrm>
            <a:off x="451415" y="358715"/>
            <a:ext cx="6858705" cy="801370"/>
          </a:xfrm>
          <a:prstGeom prst="rect">
            <a:avLst/>
          </a:prstGeom>
          <a:solidFill>
            <a:srgbClr val="003594"/>
          </a:solidFill>
          <a:ln w="6350">
            <a:noFill/>
          </a:ln>
          <a:effectLst>
            <a:outerShdw blurRad="50800" dist="38100" dir="2700000" algn="tl" rotWithShape="0">
              <a:prstClr val="black">
                <a:alpha val="40000"/>
              </a:prstClr>
            </a:outerShdw>
          </a:effectLst>
        </p:spPr>
        <p:txBody>
          <a:bodyPr rot="0" spcFirstLastPara="0" vert="horz" wrap="square" lIns="91440" tIns="45720" rIns="457200" bIns="45720" numCol="1" spcCol="0" rtlCol="0" fromWordArt="0" anchor="ctr" anchorCtr="0" forceAA="0" compatLnSpc="1">
            <a:prstTxWarp prst="textNoShape">
              <a:avLst/>
            </a:prstTxWarp>
            <a:noAutofit/>
          </a:bodyPr>
          <a:lstStyle/>
          <a:p>
            <a:pPr marL="0" marR="0" algn="r">
              <a:spcBef>
                <a:spcPts val="0"/>
              </a:spcBef>
              <a:spcAft>
                <a:spcPts val="0"/>
              </a:spcAft>
            </a:pPr>
            <a:r>
              <a:rPr lang="en-US" sz="3000" b="1" dirty="0">
                <a:solidFill>
                  <a:srgbClr val="FFB81C"/>
                </a:solidFill>
                <a:effectLst/>
                <a:latin typeface="Cambria" panose="02040503050406030204" pitchFamily="18" charset="0"/>
                <a:ea typeface="Calibri" panose="020F0502020204030204" pitchFamily="34" charset="0"/>
                <a:cs typeface="Times New Roman (Body CS)" panose="02020603050405020304" pitchFamily="18" charset="0"/>
              </a:rPr>
              <a:t>Guest Lecturer  </a:t>
            </a:r>
            <a:endParaRPr lang="en-US" sz="3000" dirty="0">
              <a:solidFill>
                <a:srgbClr val="FFB81C"/>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31A003A5-C6EA-7F4E-A35E-94DE5BF6642D}"/>
              </a:ext>
            </a:extLst>
          </p:cNvPr>
          <p:cNvSpPr txBox="1"/>
          <p:nvPr/>
        </p:nvSpPr>
        <p:spPr>
          <a:xfrm>
            <a:off x="555585" y="2400350"/>
            <a:ext cx="6754535" cy="2154436"/>
          </a:xfrm>
          <a:prstGeom prst="rect">
            <a:avLst/>
          </a:prstGeom>
          <a:noFill/>
        </p:spPr>
        <p:txBody>
          <a:bodyPr wrap="square" rtlCol="0">
            <a:spAutoFit/>
          </a:bodyPr>
          <a:lstStyle/>
          <a:p>
            <a:pPr algn="ctr"/>
            <a:r>
              <a:rPr lang="en-US" sz="2000" b="1" dirty="0" err="1">
                <a:solidFill>
                  <a:srgbClr val="003594"/>
                </a:solidFill>
              </a:rPr>
              <a:t>Junmei</a:t>
            </a:r>
            <a:r>
              <a:rPr lang="en-US" sz="2000" b="1" dirty="0">
                <a:solidFill>
                  <a:srgbClr val="003594"/>
                </a:solidFill>
              </a:rPr>
              <a:t> Wang, PhD</a:t>
            </a:r>
            <a:endParaRPr lang="en-US" sz="2000" dirty="0">
              <a:solidFill>
                <a:srgbClr val="003594"/>
              </a:solidFill>
            </a:endParaRPr>
          </a:p>
          <a:p>
            <a:pPr algn="ctr"/>
            <a:r>
              <a:rPr lang="en-US" sz="2000" dirty="0">
                <a:solidFill>
                  <a:srgbClr val="003594"/>
                </a:solidFill>
              </a:rPr>
              <a:t>Assistant Professor, Green Center for Systems Biology</a:t>
            </a:r>
          </a:p>
          <a:p>
            <a:pPr algn="ctr"/>
            <a:r>
              <a:rPr lang="en-US" sz="2000" dirty="0">
                <a:solidFill>
                  <a:srgbClr val="003594"/>
                </a:solidFill>
              </a:rPr>
              <a:t>University of Texas Southwestern Medical Center</a:t>
            </a:r>
          </a:p>
          <a:p>
            <a:pPr algn="ctr"/>
            <a:endParaRPr lang="en-US" sz="1400" dirty="0">
              <a:solidFill>
                <a:srgbClr val="003594"/>
              </a:solidFill>
            </a:endParaRPr>
          </a:p>
          <a:p>
            <a:pPr algn="ctr"/>
            <a:r>
              <a:rPr lang="en-US" sz="2000" dirty="0">
                <a:solidFill>
                  <a:srgbClr val="003594"/>
                </a:solidFill>
              </a:rPr>
              <a:t>Date:</a:t>
            </a:r>
            <a:r>
              <a:rPr lang="en-US" sz="2000" b="1" dirty="0">
                <a:solidFill>
                  <a:srgbClr val="003594"/>
                </a:solidFill>
              </a:rPr>
              <a:t> Friday, September 4, 2015</a:t>
            </a:r>
            <a:endParaRPr lang="en-US" sz="2000" dirty="0">
              <a:solidFill>
                <a:srgbClr val="003594"/>
              </a:solidFill>
            </a:endParaRPr>
          </a:p>
          <a:p>
            <a:pPr algn="ctr"/>
            <a:r>
              <a:rPr lang="en-US" sz="2000" dirty="0">
                <a:solidFill>
                  <a:srgbClr val="003594"/>
                </a:solidFill>
              </a:rPr>
              <a:t>Time:</a:t>
            </a:r>
            <a:r>
              <a:rPr lang="en-US" sz="2000" b="1" dirty="0">
                <a:solidFill>
                  <a:srgbClr val="003594"/>
                </a:solidFill>
              </a:rPr>
              <a:t> Noon-1:00 p.m. </a:t>
            </a:r>
            <a:endParaRPr lang="en-US" sz="2000" dirty="0">
              <a:solidFill>
                <a:srgbClr val="003594"/>
              </a:solidFill>
            </a:endParaRPr>
          </a:p>
          <a:p>
            <a:pPr algn="ctr"/>
            <a:r>
              <a:rPr lang="en-US" sz="2000" dirty="0">
                <a:solidFill>
                  <a:srgbClr val="003594"/>
                </a:solidFill>
              </a:rPr>
              <a:t>Location:</a:t>
            </a:r>
            <a:r>
              <a:rPr lang="en-US" sz="2000" b="1" dirty="0">
                <a:solidFill>
                  <a:srgbClr val="003594"/>
                </a:solidFill>
              </a:rPr>
              <a:t> 457 Salk Hall	</a:t>
            </a:r>
            <a:endParaRPr lang="en-US" sz="2000" dirty="0"/>
          </a:p>
        </p:txBody>
      </p:sp>
      <p:pic>
        <p:nvPicPr>
          <p:cNvPr id="24" name="Picture 23">
            <a:extLst>
              <a:ext uri="{FF2B5EF4-FFF2-40B4-BE49-F238E27FC236}">
                <a16:creationId xmlns:a16="http://schemas.microsoft.com/office/drawing/2014/main" id="{5E97848E-F318-704E-9111-E02EB11CBED9}"/>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648181" y="4840409"/>
            <a:ext cx="1573079" cy="1761044"/>
          </a:xfrm>
          <a:prstGeom prst="rect">
            <a:avLst/>
          </a:prstGeom>
        </p:spPr>
      </p:pic>
      <p:sp>
        <p:nvSpPr>
          <p:cNvPr id="27" name="TextBox 26">
            <a:extLst>
              <a:ext uri="{FF2B5EF4-FFF2-40B4-BE49-F238E27FC236}">
                <a16:creationId xmlns:a16="http://schemas.microsoft.com/office/drawing/2014/main" id="{C168D641-AC3E-344A-8D41-C2F63C3597B6}"/>
              </a:ext>
            </a:extLst>
          </p:cNvPr>
          <p:cNvSpPr txBox="1"/>
          <p:nvPr/>
        </p:nvSpPr>
        <p:spPr>
          <a:xfrm>
            <a:off x="2313856" y="4742171"/>
            <a:ext cx="4996264" cy="4616648"/>
          </a:xfrm>
          <a:prstGeom prst="rect">
            <a:avLst/>
          </a:prstGeom>
          <a:noFill/>
        </p:spPr>
        <p:txBody>
          <a:bodyPr wrap="square" rtlCol="0">
            <a:spAutoFit/>
          </a:bodyPr>
          <a:lstStyle/>
          <a:p>
            <a:r>
              <a:rPr lang="en-US" sz="1400" dirty="0" err="1">
                <a:latin typeface="Cambria" panose="02040503050406030204" pitchFamily="18" charset="0"/>
              </a:rPr>
              <a:t>Junmei</a:t>
            </a:r>
            <a:r>
              <a:rPr lang="en-US" sz="1400" dirty="0">
                <a:latin typeface="Cambria" panose="02040503050406030204" pitchFamily="18" charset="0"/>
              </a:rPr>
              <a:t> Wang is an assistant professor at the Green Center for Computational and Systems Biology, University of Texas Southwestern Medical Center. He received his PhD from Peking University in China and then went to UCSF as a postdoctoral fellow under the supervision of Professor </a:t>
            </a:r>
            <a:r>
              <a:rPr lang="en-US" sz="1400" dirty="0" err="1">
                <a:latin typeface="Cambria" panose="02040503050406030204" pitchFamily="18" charset="0"/>
              </a:rPr>
              <a:t>Kollman</a:t>
            </a:r>
            <a:r>
              <a:rPr lang="en-US" sz="1400" dirty="0">
                <a:latin typeface="Cambria" panose="02040503050406030204" pitchFamily="18" charset="0"/>
              </a:rPr>
              <a:t>, one of the pioneers in the field of molecular simulations of </a:t>
            </a:r>
            <a:r>
              <a:rPr lang="en-US" sz="1400" dirty="0" err="1">
                <a:latin typeface="Cambria" panose="02040503050406030204" pitchFamily="18" charset="0"/>
              </a:rPr>
              <a:t>biosystems</a:t>
            </a:r>
            <a:r>
              <a:rPr lang="en-US" sz="1400" dirty="0">
                <a:latin typeface="Cambria" panose="02040503050406030204" pitchFamily="18" charset="0"/>
              </a:rPr>
              <a:t>. </a:t>
            </a:r>
          </a:p>
          <a:p>
            <a:r>
              <a:rPr lang="en-US" sz="1400" dirty="0">
                <a:latin typeface="Cambria" panose="02040503050406030204" pitchFamily="18" charset="0"/>
              </a:rPr>
              <a:t> </a:t>
            </a:r>
          </a:p>
          <a:p>
            <a:r>
              <a:rPr lang="en-US" sz="1400" dirty="0">
                <a:latin typeface="Cambria" panose="02040503050406030204" pitchFamily="18" charset="0"/>
              </a:rPr>
              <a:t>Wang joined </a:t>
            </a:r>
            <a:r>
              <a:rPr lang="en-US" sz="1400" dirty="0" err="1">
                <a:latin typeface="Cambria" panose="02040503050406030204" pitchFamily="18" charset="0"/>
              </a:rPr>
              <a:t>Encysive</a:t>
            </a:r>
            <a:r>
              <a:rPr lang="en-US" sz="1400" dirty="0">
                <a:latin typeface="Cambria" panose="02040503050406030204" pitchFamily="18" charset="0"/>
              </a:rPr>
              <a:t> Pharmaceuticals as a senior scientist conducting drug design and </a:t>
            </a:r>
            <a:r>
              <a:rPr lang="en-US" sz="1400" dirty="0" err="1">
                <a:latin typeface="Cambria" panose="02040503050406030204" pitchFamily="18" charset="0"/>
              </a:rPr>
              <a:t>pharmacometrics</a:t>
            </a:r>
            <a:r>
              <a:rPr lang="en-US" sz="1400" dirty="0">
                <a:latin typeface="Cambria" panose="02040503050406030204" pitchFamily="18" charset="0"/>
              </a:rPr>
              <a:t> research. Afterwards Wang returned to academia at UT Southwestern. Wang’s research interests include </a:t>
            </a:r>
            <a:r>
              <a:rPr lang="en-US" sz="1400" dirty="0" err="1">
                <a:latin typeface="Cambria" panose="02040503050406030204" pitchFamily="18" charset="0"/>
              </a:rPr>
              <a:t>pharmacometrics</a:t>
            </a:r>
            <a:r>
              <a:rPr lang="en-US" sz="1400" dirty="0">
                <a:latin typeface="Cambria" panose="02040503050406030204" pitchFamily="18" charset="0"/>
              </a:rPr>
              <a:t>, computer-aided drug design as well as molecular modeling and simulations of biomolecular systems. </a:t>
            </a:r>
          </a:p>
          <a:p>
            <a:r>
              <a:rPr lang="en-US" sz="1400" dirty="0">
                <a:latin typeface="Cambria" panose="02040503050406030204" pitchFamily="18" charset="0"/>
              </a:rPr>
              <a:t> </a:t>
            </a:r>
          </a:p>
          <a:p>
            <a:r>
              <a:rPr lang="en-US" sz="1400" dirty="0">
                <a:latin typeface="Cambria" panose="02040503050406030204" pitchFamily="18" charset="0"/>
              </a:rPr>
              <a:t>Wang is a key member of the AMBER development team. He has made significant contributions in AMBER development, including being the leader and major developer of two AMBER force fields (Parm99 and GAFF) and the Antechamber module of the AMBER package. His force fields and software packages have been extensively applied in molecular simulations and computer-aided drug design.</a:t>
            </a:r>
          </a:p>
        </p:txBody>
      </p:sp>
      <p:pic>
        <p:nvPicPr>
          <p:cNvPr id="3" name="Picture 2">
            <a:extLst>
              <a:ext uri="{FF2B5EF4-FFF2-40B4-BE49-F238E27FC236}">
                <a16:creationId xmlns:a16="http://schemas.microsoft.com/office/drawing/2014/main" id="{F412F9E4-8B4F-5C4C-A94A-31820846F5BA}"/>
              </a:ext>
            </a:extLst>
          </p:cNvPr>
          <p:cNvPicPr>
            <a:picLocks noChangeAspect="1"/>
          </p:cNvPicPr>
          <p:nvPr/>
        </p:nvPicPr>
        <p:blipFill>
          <a:blip r:embed="rId3"/>
          <a:srcRect/>
          <a:stretch/>
        </p:blipFill>
        <p:spPr>
          <a:xfrm>
            <a:off x="695867" y="461080"/>
            <a:ext cx="2746035" cy="594170"/>
          </a:xfrm>
          <a:prstGeom prst="rect">
            <a:avLst/>
          </a:prstGeom>
        </p:spPr>
      </p:pic>
    </p:spTree>
    <p:extLst>
      <p:ext uri="{BB962C8B-B14F-4D97-AF65-F5344CB8AC3E}">
        <p14:creationId xmlns:p14="http://schemas.microsoft.com/office/powerpoint/2010/main" val="99221784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49</TotalTime>
  <Words>109</Words>
  <Application>Microsoft Macintosh PowerPoint</Application>
  <PresentationFormat>Custom</PresentationFormat>
  <Paragraphs>15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Cambria</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9</cp:revision>
  <cp:lastPrinted>2019-09-23T09:38:13Z</cp:lastPrinted>
  <dcterms:created xsi:type="dcterms:W3CDTF">2019-09-23T09:08:18Z</dcterms:created>
  <dcterms:modified xsi:type="dcterms:W3CDTF">2019-09-27T12:16:11Z</dcterms:modified>
</cp:coreProperties>
</file>